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3" r:id="rId2"/>
  </p:sldMasterIdLst>
  <p:notesMasterIdLst>
    <p:notesMasterId r:id="rId47"/>
  </p:notesMasterIdLst>
  <p:handoutMasterIdLst>
    <p:handoutMasterId r:id="rId48"/>
  </p:handoutMasterIdLst>
  <p:sldIdLst>
    <p:sldId id="277" r:id="rId3"/>
    <p:sldId id="270" r:id="rId4"/>
    <p:sldId id="273" r:id="rId5"/>
    <p:sldId id="274" r:id="rId6"/>
    <p:sldId id="275" r:id="rId7"/>
    <p:sldId id="316" r:id="rId8"/>
    <p:sldId id="276" r:id="rId9"/>
    <p:sldId id="278" r:id="rId10"/>
    <p:sldId id="279" r:id="rId11"/>
    <p:sldId id="281" r:id="rId12"/>
    <p:sldId id="282" r:id="rId13"/>
    <p:sldId id="283" r:id="rId14"/>
    <p:sldId id="284" r:id="rId15"/>
    <p:sldId id="285" r:id="rId16"/>
    <p:sldId id="286" r:id="rId17"/>
    <p:sldId id="287" r:id="rId18"/>
    <p:sldId id="288"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9" r:id="rId38"/>
    <p:sldId id="308" r:id="rId39"/>
    <p:sldId id="289" r:id="rId40"/>
    <p:sldId id="310" r:id="rId41"/>
    <p:sldId id="311" r:id="rId42"/>
    <p:sldId id="312" r:id="rId43"/>
    <p:sldId id="313" r:id="rId44"/>
    <p:sldId id="314" r:id="rId45"/>
    <p:sldId id="317" r:id="rId46"/>
  </p:sldIdLst>
  <p:sldSz cx="9144000" cy="6858000" type="screen4x3"/>
  <p:notesSz cx="6723063" cy="9853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AAD"/>
    <a:srgbClr val="31B70D"/>
    <a:srgbClr val="2603BD"/>
    <a:srgbClr val="007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2636" autoAdjust="0"/>
  </p:normalViewPr>
  <p:slideViewPr>
    <p:cSldViewPr>
      <p:cViewPr varScale="1">
        <p:scale>
          <a:sx n="78" d="100"/>
          <a:sy n="78" d="100"/>
        </p:scale>
        <p:origin x="13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06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08413" y="0"/>
            <a:ext cx="2913062" cy="493713"/>
          </a:xfrm>
          <a:prstGeom prst="rect">
            <a:avLst/>
          </a:prstGeom>
        </p:spPr>
        <p:txBody>
          <a:bodyPr vert="horz" lIns="91440" tIns="45720" rIns="91440" bIns="45720" rtlCol="0"/>
          <a:lstStyle>
            <a:lvl1pPr algn="r">
              <a:defRPr sz="1200"/>
            </a:lvl1pPr>
          </a:lstStyle>
          <a:p>
            <a:fld id="{B9D11C1E-877A-4268-B6F1-5253A5292B2D}" type="datetimeFigureOut">
              <a:rPr lang="en-GB" smtClean="0"/>
              <a:t>21/12/2016</a:t>
            </a:fld>
            <a:endParaRPr lang="en-GB"/>
          </a:p>
        </p:txBody>
      </p:sp>
      <p:sp>
        <p:nvSpPr>
          <p:cNvPr id="4" name="Footer Placeholder 3"/>
          <p:cNvSpPr>
            <a:spLocks noGrp="1"/>
          </p:cNvSpPr>
          <p:nvPr>
            <p:ph type="ftr" sz="quarter" idx="2"/>
          </p:nvPr>
        </p:nvSpPr>
        <p:spPr>
          <a:xfrm>
            <a:off x="0" y="9359900"/>
            <a:ext cx="2913063"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08413" y="9359900"/>
            <a:ext cx="2913062" cy="493713"/>
          </a:xfrm>
          <a:prstGeom prst="rect">
            <a:avLst/>
          </a:prstGeom>
        </p:spPr>
        <p:txBody>
          <a:bodyPr vert="horz" lIns="91440" tIns="45720" rIns="91440" bIns="45720" rtlCol="0" anchor="b"/>
          <a:lstStyle>
            <a:lvl1pPr algn="r">
              <a:defRPr sz="1200"/>
            </a:lvl1pPr>
          </a:lstStyle>
          <a:p>
            <a:fld id="{A2D4002D-44A6-48E5-A013-F2B482F149BA}" type="slidenum">
              <a:rPr lang="en-GB" smtClean="0"/>
              <a:t>‹#›</a:t>
            </a:fld>
            <a:endParaRPr lang="en-GB"/>
          </a:p>
        </p:txBody>
      </p:sp>
    </p:spTree>
    <p:extLst>
      <p:ext uri="{BB962C8B-B14F-4D97-AF65-F5344CB8AC3E}">
        <p14:creationId xmlns:p14="http://schemas.microsoft.com/office/powerpoint/2010/main" val="19323064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327" cy="49268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8180" y="0"/>
            <a:ext cx="2913327" cy="492681"/>
          </a:xfrm>
          <a:prstGeom prst="rect">
            <a:avLst/>
          </a:prstGeom>
        </p:spPr>
        <p:txBody>
          <a:bodyPr vert="horz" lIns="91440" tIns="45720" rIns="91440" bIns="45720" rtlCol="0"/>
          <a:lstStyle>
            <a:lvl1pPr algn="r">
              <a:defRPr sz="1200"/>
            </a:lvl1pPr>
          </a:lstStyle>
          <a:p>
            <a:fld id="{1F4E9EFF-458D-4FF1-97C1-03253579EAD3}" type="datetimeFigureOut">
              <a:rPr lang="en-GB" smtClean="0"/>
              <a:pPr/>
              <a:t>21/12/2016</a:t>
            </a:fld>
            <a:endParaRPr lang="en-GB"/>
          </a:p>
        </p:txBody>
      </p:sp>
      <p:sp>
        <p:nvSpPr>
          <p:cNvPr id="4" name="Slide Image Placeholder 3"/>
          <p:cNvSpPr>
            <a:spLocks noGrp="1" noRot="1" noChangeAspect="1"/>
          </p:cNvSpPr>
          <p:nvPr>
            <p:ph type="sldImg" idx="2"/>
          </p:nvPr>
        </p:nvSpPr>
        <p:spPr>
          <a:xfrm>
            <a:off x="900113" y="739775"/>
            <a:ext cx="4922837" cy="36941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307" y="4680466"/>
            <a:ext cx="5378450" cy="443412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59222"/>
            <a:ext cx="2913327" cy="49268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8180" y="9359222"/>
            <a:ext cx="2913327" cy="492681"/>
          </a:xfrm>
          <a:prstGeom prst="rect">
            <a:avLst/>
          </a:prstGeom>
        </p:spPr>
        <p:txBody>
          <a:bodyPr vert="horz" lIns="91440" tIns="45720" rIns="91440" bIns="45720" rtlCol="0" anchor="b"/>
          <a:lstStyle>
            <a:lvl1pPr algn="r">
              <a:defRPr sz="1200"/>
            </a:lvl1pPr>
          </a:lstStyle>
          <a:p>
            <a:fld id="{C161E706-AA7C-409F-AAA0-A2BCD0B2E9D5}" type="slidenum">
              <a:rPr lang="en-GB" smtClean="0"/>
              <a:pPr/>
              <a:t>‹#›</a:t>
            </a:fld>
            <a:endParaRPr lang="en-GB"/>
          </a:p>
        </p:txBody>
      </p:sp>
    </p:spTree>
    <p:extLst>
      <p:ext uri="{BB962C8B-B14F-4D97-AF65-F5344CB8AC3E}">
        <p14:creationId xmlns:p14="http://schemas.microsoft.com/office/powerpoint/2010/main" val="29710690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07577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74316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02890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58004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38559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2660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76095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82450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87537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88784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1487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38540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9627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05759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82251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08508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91561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32465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08612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19013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451472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46178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603248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294350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1671433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601007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4109533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7410701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356298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891741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40794686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lang="en-GB" dirty="0"/>
          </a:p>
        </p:txBody>
      </p:sp>
    </p:spTree>
    <p:extLst>
      <p:ext uri="{BB962C8B-B14F-4D97-AF65-F5344CB8AC3E}">
        <p14:creationId xmlns:p14="http://schemas.microsoft.com/office/powerpoint/2010/main" val="32776901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kumimoji="0" lang="en-GB" sz="2800" b="1" i="0" u="none" strike="noStrike" kern="1200" cap="none" spc="0" normalizeH="0" baseline="0" noProof="0" dirty="0" smtClean="0">
              <a:ln>
                <a:noFill/>
              </a:ln>
              <a:solidFill>
                <a:srgbClr val="FF0000"/>
              </a:solidFill>
              <a:effectLst/>
              <a:uLnTx/>
              <a:uFillTx/>
              <a:latin typeface="Calibri" pitchFamily="34" charset="0"/>
              <a:ea typeface="ヒラギノ角ゴ Pro W3" pitchFamily="1" charset="-128"/>
              <a:cs typeface="Arial"/>
            </a:endParaRPr>
          </a:p>
        </p:txBody>
      </p:sp>
    </p:spTree>
    <p:extLst>
      <p:ext uri="{BB962C8B-B14F-4D97-AF65-F5344CB8AC3E}">
        <p14:creationId xmlns:p14="http://schemas.microsoft.com/office/powerpoint/2010/main" val="2235623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604857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lang="en-GB" dirty="0"/>
          </a:p>
        </p:txBody>
      </p:sp>
    </p:spTree>
    <p:extLst>
      <p:ext uri="{BB962C8B-B14F-4D97-AF65-F5344CB8AC3E}">
        <p14:creationId xmlns:p14="http://schemas.microsoft.com/office/powerpoint/2010/main" val="19313587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lang="en-GB" dirty="0"/>
          </a:p>
        </p:txBody>
      </p:sp>
    </p:spTree>
    <p:extLst>
      <p:ext uri="{BB962C8B-B14F-4D97-AF65-F5344CB8AC3E}">
        <p14:creationId xmlns:p14="http://schemas.microsoft.com/office/powerpoint/2010/main" val="40880825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kumimoji="0" lang="en-GB" sz="2800" b="1" i="0" u="none" strike="noStrike" kern="1200" cap="none" spc="0" normalizeH="0" baseline="0" noProof="0" dirty="0" smtClean="0">
              <a:ln>
                <a:noFill/>
              </a:ln>
              <a:solidFill>
                <a:srgbClr val="FF0000"/>
              </a:solidFill>
              <a:effectLst/>
              <a:uLnTx/>
              <a:uFillTx/>
              <a:latin typeface="Calibri" pitchFamily="34" charset="0"/>
              <a:ea typeface="ヒラギノ角ゴ Pro W3" pitchFamily="1" charset="-128"/>
              <a:cs typeface="Arial"/>
            </a:endParaRPr>
          </a:p>
        </p:txBody>
      </p:sp>
    </p:spTree>
    <p:extLst>
      <p:ext uri="{BB962C8B-B14F-4D97-AF65-F5344CB8AC3E}">
        <p14:creationId xmlns:p14="http://schemas.microsoft.com/office/powerpoint/2010/main" val="37693624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kumimoji="0" lang="en-GB" sz="2800" b="1" i="0" u="none" strike="noStrike" kern="1200" cap="none" spc="0" normalizeH="0" baseline="0" noProof="0" dirty="0" smtClean="0">
              <a:ln>
                <a:noFill/>
              </a:ln>
              <a:solidFill>
                <a:srgbClr val="FF0000"/>
              </a:solidFill>
              <a:effectLst/>
              <a:uLnTx/>
              <a:uFillTx/>
              <a:latin typeface="Calibri" pitchFamily="34" charset="0"/>
              <a:ea typeface="ヒラギノ角ゴ Pro W3" pitchFamily="1" charset="-128"/>
              <a:cs typeface="Arial"/>
            </a:endParaRPr>
          </a:p>
        </p:txBody>
      </p:sp>
    </p:spTree>
    <p:extLst>
      <p:ext uri="{BB962C8B-B14F-4D97-AF65-F5344CB8AC3E}">
        <p14:creationId xmlns:p14="http://schemas.microsoft.com/office/powerpoint/2010/main" val="3920576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63776" algn="l" defTabSz="844083" rtl="0" eaLnBrk="1" fontAlgn="auto" latinLnBrk="0" hangingPunct="1">
              <a:lnSpc>
                <a:spcPct val="100000"/>
              </a:lnSpc>
              <a:spcBef>
                <a:spcPts val="0"/>
              </a:spcBef>
              <a:spcAft>
                <a:spcPts val="0"/>
              </a:spcAft>
              <a:buClrTx/>
              <a:buSzTx/>
              <a:buFont typeface="Arial" pitchFamily="34" charset="0"/>
              <a:buChar char="•"/>
              <a:tabLst/>
              <a:defRPr/>
            </a:pPr>
            <a:endParaRPr kumimoji="0" lang="en-GB" sz="2800" b="1" i="0" u="none" strike="noStrike" kern="1200" cap="none" spc="0" normalizeH="0" baseline="0" noProof="0" dirty="0" smtClean="0">
              <a:ln>
                <a:noFill/>
              </a:ln>
              <a:solidFill>
                <a:srgbClr val="FF0000"/>
              </a:solidFill>
              <a:effectLst/>
              <a:uLnTx/>
              <a:uFillTx/>
              <a:latin typeface="Calibri" pitchFamily="34" charset="0"/>
              <a:ea typeface="ヒラギノ角ゴ Pro W3" pitchFamily="1" charset="-128"/>
              <a:cs typeface="Arial"/>
            </a:endParaRPr>
          </a:p>
        </p:txBody>
      </p:sp>
    </p:spTree>
    <p:extLst>
      <p:ext uri="{BB962C8B-B14F-4D97-AF65-F5344CB8AC3E}">
        <p14:creationId xmlns:p14="http://schemas.microsoft.com/office/powerpoint/2010/main" val="3431562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9267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5616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143305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1291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2190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3391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lvl1pPr algn="l">
              <a:defRPr sz="3323" b="1">
                <a:solidFill>
                  <a:schemeClr val="tx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1340770"/>
            <a:ext cx="8229600" cy="4525963"/>
          </a:xfrm>
        </p:spPr>
        <p:txBody>
          <a:bodyPr>
            <a:normAutofit/>
          </a:bodyPr>
          <a:lstStyle>
            <a:lvl1pPr>
              <a:buFont typeface="Arial" pitchFamily="34" charset="0"/>
              <a:buChar char="•"/>
              <a:defRPr sz="2215"/>
            </a:lvl1pPr>
            <a:lvl2pPr>
              <a:buFont typeface="Arial" pitchFamily="34" charset="0"/>
              <a:buChar char="•"/>
              <a:defRPr sz="2215"/>
            </a:lvl2pPr>
            <a:lvl3pPr>
              <a:buFont typeface="Arial" pitchFamily="34" charset="0"/>
              <a:buChar char="•"/>
              <a:defRPr sz="2215"/>
            </a:lvl3pPr>
            <a:lvl4pPr>
              <a:buFont typeface="Arial" pitchFamily="34" charset="0"/>
              <a:buChar char="•"/>
              <a:defRPr sz="2215"/>
            </a:lvl4pPr>
            <a:lvl5pPr>
              <a:buFont typeface="Arial" pitchFamily="34" charset="0"/>
              <a:buChar char="•"/>
              <a:defRPr sz="221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a:xfrm>
            <a:off x="6804248" y="2"/>
            <a:ext cx="2133600" cy="365125"/>
          </a:xfrm>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
        <p:nvSpPr>
          <p:cNvPr id="5" name="Rectangle 4"/>
          <p:cNvSpPr/>
          <p:nvPr/>
        </p:nvSpPr>
        <p:spPr>
          <a:xfrm flipV="1">
            <a:off x="0" y="6381328"/>
            <a:ext cx="8172400" cy="10801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sp>
        <p:nvSpPr>
          <p:cNvPr id="7" name="Rectangle 6"/>
          <p:cNvSpPr/>
          <p:nvPr/>
        </p:nvSpPr>
        <p:spPr>
          <a:xfrm>
            <a:off x="0" y="6597352"/>
            <a:ext cx="8172400" cy="260648"/>
          </a:xfrm>
          <a:prstGeom prst="rect">
            <a:avLst/>
          </a:prstGeom>
          <a:solidFill>
            <a:srgbClr val="0D5C91"/>
          </a:solidFill>
          <a:ln>
            <a:solidFill>
              <a:srgbClr val="0D5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pic>
        <p:nvPicPr>
          <p:cNvPr id="8" name="Picture 2" descr="P:\ATT\Logos\2013\ATT_Logo_746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09" y="5949282"/>
            <a:ext cx="755576" cy="763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3153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692"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7845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2928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5126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9088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0941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46"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93443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2201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7052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E4D8D-FE13-41ED-B222-DFDC26CA2658}" type="datetimeFigureOut">
              <a:rPr lang="en-GB" smtClean="0">
                <a:solidFill>
                  <a:prstClr val="black">
                    <a:tint val="75000"/>
                  </a:prstClr>
                </a:solidFill>
              </a:rPr>
              <a:pPr/>
              <a:t>21/12/2016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0B1AD72-73FE-444D-8CDE-A36197CF4A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0784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42515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Slide with text box">
    <p:spTree>
      <p:nvGrpSpPr>
        <p:cNvPr id="1" name=""/>
        <p:cNvGrpSpPr/>
        <p:nvPr/>
      </p:nvGrpSpPr>
      <p:grpSpPr>
        <a:xfrm>
          <a:off x="0" y="0"/>
          <a:ext cx="0" cy="0"/>
          <a:chOff x="0" y="0"/>
          <a:chExt cx="0" cy="0"/>
        </a:xfrm>
      </p:grpSpPr>
      <p:sp>
        <p:nvSpPr>
          <p:cNvPr id="8" name="Content Placeholder 2"/>
          <p:cNvSpPr>
            <a:spLocks noGrp="1"/>
          </p:cNvSpPr>
          <p:nvPr>
            <p:ph idx="1"/>
          </p:nvPr>
        </p:nvSpPr>
        <p:spPr>
          <a:xfrm>
            <a:off x="611189" y="1268415"/>
            <a:ext cx="8032778" cy="4525963"/>
          </a:xfrm>
          <a:noFill/>
          <a:ln>
            <a:noFill/>
          </a:ln>
        </p:spPr>
        <p:txBody>
          <a:bodyPr/>
          <a:lstStyle>
            <a:lvl1pPr>
              <a:spcBef>
                <a:spcPts val="554"/>
              </a:spcBef>
              <a:buFont typeface="Arial" pitchFamily="34" charset="0"/>
              <a:buChar char="•"/>
              <a:defRPr lang="en-US" sz="2215" dirty="0" smtClean="0">
                <a:solidFill>
                  <a:srgbClr val="1E0576"/>
                </a:solidFill>
                <a:latin typeface="Calibri" pitchFamily="34" charset="0"/>
                <a:ea typeface="ヒラギノ角ゴ Pro W3" pitchFamily="1" charset="-128"/>
                <a:cs typeface="Arial"/>
              </a:defRPr>
            </a:lvl1pPr>
            <a:lvl2pPr>
              <a:buFont typeface="Arial" pitchFamily="34" charset="0"/>
              <a:buChar char="•"/>
              <a:defRPr lang="en-US" sz="2215" dirty="0" smtClean="0">
                <a:solidFill>
                  <a:srgbClr val="1E0576"/>
                </a:solidFill>
                <a:latin typeface="Calibri" pitchFamily="34" charset="0"/>
                <a:ea typeface="ヒラギノ角ゴ Pro W3" pitchFamily="1" charset="-128"/>
                <a:cs typeface="Arial"/>
              </a:defRPr>
            </a:lvl2pPr>
            <a:lvl3pPr>
              <a:buFont typeface="Arial" pitchFamily="34" charset="0"/>
              <a:buChar char="•"/>
              <a:defRPr sz="2215">
                <a:solidFill>
                  <a:srgbClr val="1E0576"/>
                </a:solidFill>
                <a:latin typeface="Calibri" pitchFamily="34" charset="0"/>
                <a:cs typeface="Arial"/>
              </a:defRPr>
            </a:lvl3pPr>
            <a:lvl4pPr>
              <a:buFont typeface="Arial" pitchFamily="34" charset="0"/>
              <a:buChar char="•"/>
              <a:defRPr sz="2215">
                <a:solidFill>
                  <a:srgbClr val="1E0576"/>
                </a:solidFill>
                <a:latin typeface="Calibri" pitchFamily="34" charset="0"/>
                <a:cs typeface="Aria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1"/>
            <a:endParaRPr lang="en-US" dirty="0" smtClean="0"/>
          </a:p>
        </p:txBody>
      </p:sp>
      <p:sp>
        <p:nvSpPr>
          <p:cNvPr id="5" name="Title 1"/>
          <p:cNvSpPr>
            <a:spLocks noGrp="1"/>
          </p:cNvSpPr>
          <p:nvPr>
            <p:ph type="title"/>
          </p:nvPr>
        </p:nvSpPr>
        <p:spPr>
          <a:xfrm>
            <a:off x="611560" y="260648"/>
            <a:ext cx="8063662" cy="720000"/>
          </a:xfrm>
          <a:noFill/>
          <a:ln>
            <a:noFill/>
          </a:ln>
        </p:spPr>
        <p:txBody>
          <a:bodyPr>
            <a:normAutofit/>
          </a:bodyPr>
          <a:lstStyle>
            <a:lvl1pPr>
              <a:defRPr lang="en-GB" sz="2954" b="1" dirty="0" smtClean="0">
                <a:solidFill>
                  <a:srgbClr val="1E0576"/>
                </a:solidFill>
                <a:latin typeface="Calibri" pitchFamily="34" charset="0"/>
                <a:ea typeface="ヒラギノ角ゴ Pro W3" pitchFamily="1" charset="-128"/>
                <a:cs typeface="Arial"/>
              </a:defRPr>
            </a:lvl1pPr>
          </a:lstStyle>
          <a:p>
            <a:pPr lvl="0"/>
            <a:r>
              <a:rPr lang="en-US" dirty="0" smtClean="0"/>
              <a:t>Click to edit Master title style</a:t>
            </a:r>
            <a:endParaRPr lang="en-GB" dirty="0"/>
          </a:p>
        </p:txBody>
      </p:sp>
    </p:spTree>
    <p:extLst>
      <p:ext uri="{BB962C8B-B14F-4D97-AF65-F5344CB8AC3E}">
        <p14:creationId xmlns:p14="http://schemas.microsoft.com/office/powerpoint/2010/main" val="3939137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Slide without text box">
    <p:spTree>
      <p:nvGrpSpPr>
        <p:cNvPr id="1" name=""/>
        <p:cNvGrpSpPr/>
        <p:nvPr/>
      </p:nvGrpSpPr>
      <p:grpSpPr>
        <a:xfrm>
          <a:off x="0" y="0"/>
          <a:ext cx="0" cy="0"/>
          <a:chOff x="0" y="0"/>
          <a:chExt cx="0" cy="0"/>
        </a:xfrm>
      </p:grpSpPr>
      <p:sp>
        <p:nvSpPr>
          <p:cNvPr id="3" name="TextBox 2"/>
          <p:cNvSpPr txBox="1"/>
          <p:nvPr userDrawn="1"/>
        </p:nvSpPr>
        <p:spPr>
          <a:xfrm>
            <a:off x="250582" y="6308726"/>
            <a:ext cx="575896" cy="319639"/>
          </a:xfrm>
          <a:prstGeom prst="rect">
            <a:avLst/>
          </a:prstGeom>
          <a:noFill/>
        </p:spPr>
        <p:txBody>
          <a:bodyPr>
            <a:spAutoFit/>
          </a:bodyPr>
          <a:lstStyle/>
          <a:p>
            <a:pPr algn="ctr" fontAlgn="base">
              <a:spcBef>
                <a:spcPct val="0"/>
              </a:spcBef>
              <a:spcAft>
                <a:spcPct val="0"/>
              </a:spcAft>
              <a:defRPr/>
            </a:pPr>
            <a:fld id="{A9B275CF-1F4B-4E51-BB79-3277FBB5C199}" type="slidenum">
              <a:rPr lang="en-GB" sz="1477">
                <a:solidFill>
                  <a:srgbClr val="232F84"/>
                </a:solidFill>
                <a:ea typeface="ＭＳ Ｐゴシック" pitchFamily="34" charset="-128"/>
                <a:cs typeface="Calibri" pitchFamily="34" charset="0"/>
              </a:rPr>
              <a:pPr algn="ctr" fontAlgn="base">
                <a:spcBef>
                  <a:spcPct val="0"/>
                </a:spcBef>
                <a:spcAft>
                  <a:spcPct val="0"/>
                </a:spcAft>
                <a:defRPr/>
              </a:pPr>
              <a:t>‹#›</a:t>
            </a:fld>
            <a:endParaRPr lang="en-GB" sz="1477" dirty="0">
              <a:solidFill>
                <a:srgbClr val="232F84"/>
              </a:solidFill>
              <a:ea typeface="ＭＳ Ｐゴシック" pitchFamily="34" charset="-128"/>
              <a:cs typeface="Calibri" pitchFamily="34" charset="0"/>
            </a:endParaRPr>
          </a:p>
        </p:txBody>
      </p:sp>
      <p:sp>
        <p:nvSpPr>
          <p:cNvPr id="5" name="Title Placeholder 1"/>
          <p:cNvSpPr>
            <a:spLocks noGrp="1"/>
          </p:cNvSpPr>
          <p:nvPr>
            <p:ph type="title"/>
          </p:nvPr>
        </p:nvSpPr>
        <p:spPr bwMode="auto">
          <a:xfrm>
            <a:off x="611188" y="260352"/>
            <a:ext cx="8065268" cy="720725"/>
          </a:xfrm>
          <a:prstGeom prst="rect">
            <a:avLst/>
          </a:prstGeom>
          <a:noFill/>
          <a:ln w="9525">
            <a:noFill/>
            <a:miter lim="800000"/>
            <a:headEnd/>
            <a:tailEnd/>
          </a:ln>
        </p:spPr>
        <p:txBody>
          <a:bodyPr/>
          <a:lstStyle>
            <a:lvl1pPr>
              <a:defRPr sz="2954">
                <a:solidFill>
                  <a:srgbClr val="1E0576"/>
                </a:solidFill>
              </a:defRPr>
            </a:lvl1pPr>
          </a:lstStyle>
          <a:p>
            <a:pPr lvl="0"/>
            <a:r>
              <a:rPr lang="en-US" dirty="0" smtClean="0"/>
              <a:t>Click to edit Master title style</a:t>
            </a:r>
            <a:endParaRPr lang="en-GB" dirty="0" smtClean="0"/>
          </a:p>
        </p:txBody>
      </p:sp>
    </p:spTree>
    <p:extLst>
      <p:ext uri="{BB962C8B-B14F-4D97-AF65-F5344CB8AC3E}">
        <p14:creationId xmlns:p14="http://schemas.microsoft.com/office/powerpoint/2010/main" val="216017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Slide with text box">
    <p:spTree>
      <p:nvGrpSpPr>
        <p:cNvPr id="1" name=""/>
        <p:cNvGrpSpPr/>
        <p:nvPr/>
      </p:nvGrpSpPr>
      <p:grpSpPr>
        <a:xfrm>
          <a:off x="0" y="0"/>
          <a:ext cx="0" cy="0"/>
          <a:chOff x="0" y="0"/>
          <a:chExt cx="0" cy="0"/>
        </a:xfrm>
      </p:grpSpPr>
      <p:sp>
        <p:nvSpPr>
          <p:cNvPr id="8" name="Content Placeholder 2"/>
          <p:cNvSpPr>
            <a:spLocks noGrp="1"/>
          </p:cNvSpPr>
          <p:nvPr>
            <p:ph idx="1"/>
          </p:nvPr>
        </p:nvSpPr>
        <p:spPr>
          <a:xfrm>
            <a:off x="611189" y="1268417"/>
            <a:ext cx="8032778" cy="4525963"/>
          </a:xfrm>
          <a:noFill/>
          <a:ln>
            <a:noFill/>
          </a:ln>
        </p:spPr>
        <p:txBody>
          <a:bodyPr/>
          <a:lstStyle>
            <a:lvl1pPr>
              <a:spcBef>
                <a:spcPts val="554"/>
              </a:spcBef>
              <a:buFont typeface="Arial" pitchFamily="34" charset="0"/>
              <a:buChar char="•"/>
              <a:defRPr lang="en-US" sz="2215" dirty="0" smtClean="0">
                <a:solidFill>
                  <a:schemeClr val="tx1"/>
                </a:solidFill>
                <a:latin typeface="Calibri" pitchFamily="34" charset="0"/>
                <a:ea typeface="ヒラギノ角ゴ Pro W3" pitchFamily="1" charset="-128"/>
                <a:cs typeface="Arial"/>
              </a:defRPr>
            </a:lvl1pPr>
            <a:lvl2pPr>
              <a:buFont typeface="Arial" pitchFamily="34" charset="0"/>
              <a:buChar char="•"/>
              <a:defRPr lang="en-US" sz="2215" dirty="0" smtClean="0">
                <a:solidFill>
                  <a:schemeClr val="tx1"/>
                </a:solidFill>
                <a:latin typeface="Calibri" pitchFamily="34" charset="0"/>
                <a:ea typeface="ヒラギノ角ゴ Pro W3" pitchFamily="1" charset="-128"/>
                <a:cs typeface="Arial"/>
              </a:defRPr>
            </a:lvl2pPr>
            <a:lvl3pPr>
              <a:buFont typeface="Arial" pitchFamily="34" charset="0"/>
              <a:buChar char="•"/>
              <a:defRPr sz="2215">
                <a:solidFill>
                  <a:schemeClr val="tx1"/>
                </a:solidFill>
                <a:latin typeface="Calibri" pitchFamily="34" charset="0"/>
                <a:cs typeface="Arial"/>
              </a:defRPr>
            </a:lvl3pPr>
            <a:lvl4pPr>
              <a:buFont typeface="Arial" pitchFamily="34" charset="0"/>
              <a:buChar char="•"/>
              <a:defRPr sz="2215">
                <a:solidFill>
                  <a:schemeClr val="tx1"/>
                </a:solidFill>
                <a:latin typeface="Calibri" pitchFamily="34" charset="0"/>
                <a:cs typeface="Aria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a:xfrm>
            <a:off x="611560" y="260648"/>
            <a:ext cx="8063662" cy="720000"/>
          </a:xfrm>
          <a:noFill/>
          <a:ln>
            <a:noFill/>
          </a:ln>
        </p:spPr>
        <p:txBody>
          <a:bodyPr>
            <a:normAutofit/>
          </a:bodyPr>
          <a:lstStyle>
            <a:lvl1pPr algn="l">
              <a:defRPr lang="en-GB" sz="2954" b="1" dirty="0" smtClean="0">
                <a:solidFill>
                  <a:schemeClr val="tx1"/>
                </a:solidFill>
                <a:latin typeface="Calibri" pitchFamily="34" charset="0"/>
                <a:ea typeface="ヒラギノ角ゴ Pro W3" pitchFamily="1" charset="-128"/>
                <a:cs typeface="Arial"/>
              </a:defRPr>
            </a:lvl1pPr>
          </a:lstStyle>
          <a:p>
            <a:pPr lvl="0"/>
            <a:r>
              <a:rPr lang="en-US" smtClean="0"/>
              <a:t>Click to edit Master title style</a:t>
            </a:r>
            <a:endParaRPr lang="en-GB" dirty="0"/>
          </a:p>
        </p:txBody>
      </p:sp>
      <p:sp>
        <p:nvSpPr>
          <p:cNvPr id="4" name="TextBox 3"/>
          <p:cNvSpPr txBox="1"/>
          <p:nvPr/>
        </p:nvSpPr>
        <p:spPr>
          <a:xfrm>
            <a:off x="8172400" y="260649"/>
            <a:ext cx="648072" cy="319639"/>
          </a:xfrm>
          <a:prstGeom prst="rect">
            <a:avLst/>
          </a:prstGeom>
          <a:noFill/>
        </p:spPr>
        <p:txBody>
          <a:bodyPr wrap="square" rtlCol="0">
            <a:spAutoFit/>
          </a:bodyPr>
          <a:lstStyle/>
          <a:p>
            <a:pPr algn="ctr" fontAlgn="base">
              <a:spcBef>
                <a:spcPct val="0"/>
              </a:spcBef>
              <a:spcAft>
                <a:spcPct val="0"/>
              </a:spcAft>
            </a:pPr>
            <a:fld id="{04921818-E164-4CDD-8ACB-AD4B2A37AF9C}" type="slidenum">
              <a:rPr lang="en-GB" sz="1477" smtClean="0">
                <a:solidFill>
                  <a:prstClr val="black"/>
                </a:solidFill>
                <a:cs typeface="Calibri" pitchFamily="34" charset="0"/>
              </a:rPr>
              <a:pPr algn="ctr" fontAlgn="base">
                <a:spcBef>
                  <a:spcPct val="0"/>
                </a:spcBef>
                <a:spcAft>
                  <a:spcPct val="0"/>
                </a:spcAft>
              </a:pPr>
              <a:t>‹#›</a:t>
            </a:fld>
            <a:endParaRPr lang="en-GB" sz="1477" dirty="0" smtClean="0">
              <a:solidFill>
                <a:prstClr val="black"/>
              </a:solidFill>
              <a:cs typeface="Calibri" pitchFamily="34" charset="0"/>
            </a:endParaRPr>
          </a:p>
        </p:txBody>
      </p:sp>
      <p:sp>
        <p:nvSpPr>
          <p:cNvPr id="6" name="Rectangle 5"/>
          <p:cNvSpPr/>
          <p:nvPr/>
        </p:nvSpPr>
        <p:spPr>
          <a:xfrm>
            <a:off x="0" y="6597352"/>
            <a:ext cx="8172400" cy="260648"/>
          </a:xfrm>
          <a:prstGeom prst="rect">
            <a:avLst/>
          </a:prstGeom>
          <a:solidFill>
            <a:srgbClr val="0D5C91"/>
          </a:solidFill>
          <a:ln>
            <a:solidFill>
              <a:srgbClr val="0D5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sp>
        <p:nvSpPr>
          <p:cNvPr id="7" name="Rectangle 6"/>
          <p:cNvSpPr/>
          <p:nvPr/>
        </p:nvSpPr>
        <p:spPr>
          <a:xfrm flipV="1">
            <a:off x="0" y="6381328"/>
            <a:ext cx="8172400" cy="10801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pic>
        <p:nvPicPr>
          <p:cNvPr id="9" name="Picture 2" descr="P:\ATT\Logos\2013\ATT_Logo_746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10" y="5949284"/>
            <a:ext cx="755576" cy="763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41492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611562" y="188644"/>
            <a:ext cx="7920037" cy="720725"/>
          </a:xfrm>
          <a:prstGeom prst="rect">
            <a:avLst/>
          </a:prstGeom>
          <a:noFill/>
          <a:ln w="9525">
            <a:noFill/>
            <a:miter lim="800000"/>
            <a:headEnd/>
            <a:tailEnd/>
          </a:ln>
        </p:spPr>
        <p:txBody>
          <a:bodyPr/>
          <a:lstStyle>
            <a:lvl1pPr algn="l">
              <a:defRPr sz="2585">
                <a:solidFill>
                  <a:schemeClr val="tx1"/>
                </a:solidFill>
              </a:defRPr>
            </a:lvl1pPr>
          </a:lstStyle>
          <a:p>
            <a:pPr lvl="0"/>
            <a:r>
              <a:rPr lang="en-US" dirty="0" smtClean="0"/>
              <a:t>Click to edit Master title style</a:t>
            </a:r>
            <a:endParaRPr lang="en-GB" dirty="0" smtClean="0"/>
          </a:p>
        </p:txBody>
      </p:sp>
      <p:sp>
        <p:nvSpPr>
          <p:cNvPr id="4" name="Rectangle 3"/>
          <p:cNvSpPr/>
          <p:nvPr userDrawn="1"/>
        </p:nvSpPr>
        <p:spPr>
          <a:xfrm flipV="1">
            <a:off x="0" y="6381328"/>
            <a:ext cx="8172400" cy="10801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sp>
        <p:nvSpPr>
          <p:cNvPr id="5" name="Rectangle 4"/>
          <p:cNvSpPr/>
          <p:nvPr userDrawn="1"/>
        </p:nvSpPr>
        <p:spPr>
          <a:xfrm>
            <a:off x="0" y="6597352"/>
            <a:ext cx="8172400" cy="260648"/>
          </a:xfrm>
          <a:prstGeom prst="rect">
            <a:avLst/>
          </a:prstGeom>
          <a:solidFill>
            <a:srgbClr val="0D5C91"/>
          </a:solidFill>
          <a:ln>
            <a:solidFill>
              <a:srgbClr val="0D5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pic>
        <p:nvPicPr>
          <p:cNvPr id="6" name="Picture 2" descr="P:\ATT\Logos\2013\ATT_Logo_746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4410" y="5949284"/>
            <a:ext cx="755576" cy="76372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8316418" y="260649"/>
            <a:ext cx="576064" cy="319639"/>
          </a:xfrm>
          <a:prstGeom prst="rect">
            <a:avLst/>
          </a:prstGeom>
          <a:noFill/>
        </p:spPr>
        <p:txBody>
          <a:bodyPr wrap="square" rtlCol="0">
            <a:spAutoFit/>
          </a:bodyPr>
          <a:lstStyle/>
          <a:p>
            <a:pPr algn="ctr" fontAlgn="base">
              <a:spcBef>
                <a:spcPct val="0"/>
              </a:spcBef>
              <a:spcAft>
                <a:spcPct val="0"/>
              </a:spcAft>
            </a:pPr>
            <a:fld id="{DDE0545E-936E-44B5-A918-3EEAAAAD2BF2}" type="slidenum">
              <a:rPr lang="en-GB" sz="1477" smtClean="0">
                <a:solidFill>
                  <a:srgbClr val="232F84"/>
                </a:solidFill>
                <a:cs typeface="Calibri" pitchFamily="34" charset="0"/>
              </a:rPr>
              <a:pPr algn="ctr" fontAlgn="base">
                <a:spcBef>
                  <a:spcPct val="0"/>
                </a:spcBef>
                <a:spcAft>
                  <a:spcPct val="0"/>
                </a:spcAft>
              </a:pPr>
              <a:t>‹#›</a:t>
            </a:fld>
            <a:endParaRPr lang="en-GB" sz="1477" dirty="0" smtClean="0">
              <a:solidFill>
                <a:srgbClr val="232F84"/>
              </a:solidFill>
              <a:cs typeface="Calibri" pitchFamily="34" charset="0"/>
            </a:endParaRPr>
          </a:p>
        </p:txBody>
      </p:sp>
    </p:spTree>
    <p:extLst>
      <p:ext uri="{BB962C8B-B14F-4D97-AF65-F5344CB8AC3E}">
        <p14:creationId xmlns:p14="http://schemas.microsoft.com/office/powerpoint/2010/main" val="27393424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Slide without text box">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611188" y="260354"/>
            <a:ext cx="8065268" cy="720725"/>
          </a:xfrm>
          <a:prstGeom prst="rect">
            <a:avLst/>
          </a:prstGeom>
          <a:noFill/>
          <a:ln w="9525">
            <a:noFill/>
            <a:miter lim="800000"/>
            <a:headEnd/>
            <a:tailEnd/>
          </a:ln>
        </p:spPr>
        <p:txBody>
          <a:bodyPr/>
          <a:lstStyle>
            <a:lvl1pPr algn="l">
              <a:defRPr sz="2954" b="1">
                <a:solidFill>
                  <a:schemeClr val="tx1"/>
                </a:solidFill>
              </a:defRPr>
            </a:lvl1pPr>
          </a:lstStyle>
          <a:p>
            <a:pPr lvl="0"/>
            <a:r>
              <a:rPr lang="en-US" smtClean="0"/>
              <a:t>Click to edit Master title style</a:t>
            </a:r>
            <a:endParaRPr lang="en-GB" dirty="0" smtClean="0"/>
          </a:p>
        </p:txBody>
      </p:sp>
      <p:sp>
        <p:nvSpPr>
          <p:cNvPr id="3" name="TextBox 2"/>
          <p:cNvSpPr txBox="1"/>
          <p:nvPr/>
        </p:nvSpPr>
        <p:spPr>
          <a:xfrm>
            <a:off x="8316418" y="260649"/>
            <a:ext cx="576064" cy="319639"/>
          </a:xfrm>
          <a:prstGeom prst="rect">
            <a:avLst/>
          </a:prstGeom>
          <a:noFill/>
        </p:spPr>
        <p:txBody>
          <a:bodyPr wrap="square" rtlCol="0">
            <a:spAutoFit/>
          </a:bodyPr>
          <a:lstStyle/>
          <a:p>
            <a:pPr algn="ctr" fontAlgn="base">
              <a:spcBef>
                <a:spcPct val="0"/>
              </a:spcBef>
              <a:spcAft>
                <a:spcPct val="0"/>
              </a:spcAft>
            </a:pPr>
            <a:fld id="{DDE0545E-936E-44B5-A918-3EEAAAAD2BF2}" type="slidenum">
              <a:rPr lang="en-GB" sz="1477" smtClean="0">
                <a:solidFill>
                  <a:srgbClr val="232F84"/>
                </a:solidFill>
                <a:cs typeface="Calibri" pitchFamily="34" charset="0"/>
              </a:rPr>
              <a:pPr algn="ctr" fontAlgn="base">
                <a:spcBef>
                  <a:spcPct val="0"/>
                </a:spcBef>
                <a:spcAft>
                  <a:spcPct val="0"/>
                </a:spcAft>
              </a:pPr>
              <a:t>‹#›</a:t>
            </a:fld>
            <a:endParaRPr lang="en-GB" sz="1477" dirty="0" smtClean="0">
              <a:solidFill>
                <a:srgbClr val="232F84"/>
              </a:solidFill>
              <a:cs typeface="Calibri" pitchFamily="34" charset="0"/>
            </a:endParaRPr>
          </a:p>
        </p:txBody>
      </p:sp>
      <p:sp>
        <p:nvSpPr>
          <p:cNvPr id="4" name="Rectangle 3"/>
          <p:cNvSpPr/>
          <p:nvPr/>
        </p:nvSpPr>
        <p:spPr>
          <a:xfrm flipV="1">
            <a:off x="0" y="6381328"/>
            <a:ext cx="8172400" cy="10801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sp>
        <p:nvSpPr>
          <p:cNvPr id="6" name="Rectangle 5"/>
          <p:cNvSpPr/>
          <p:nvPr/>
        </p:nvSpPr>
        <p:spPr>
          <a:xfrm>
            <a:off x="0" y="6597352"/>
            <a:ext cx="8172400" cy="260648"/>
          </a:xfrm>
          <a:prstGeom prst="rect">
            <a:avLst/>
          </a:prstGeom>
          <a:solidFill>
            <a:srgbClr val="0D5C91"/>
          </a:solidFill>
          <a:ln>
            <a:solidFill>
              <a:srgbClr val="0D5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215">
              <a:solidFill>
                <a:prstClr val="white"/>
              </a:solidFill>
            </a:endParaRPr>
          </a:p>
        </p:txBody>
      </p:sp>
      <p:pic>
        <p:nvPicPr>
          <p:cNvPr id="7" name="Picture 2" descr="P:\ATT\Logos\2013\ATT_Logo_746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10" y="5949284"/>
            <a:ext cx="755576" cy="763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77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776C1-A668-4A65-A45D-53D9AC00D6CA}"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B070-80FC-4824-A2ED-65DE169806A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776C1-A668-4A65-A45D-53D9AC00D6CA}" type="datetimeFigureOut">
              <a:rPr lang="en-GB" smtClean="0"/>
              <a:pPr/>
              <a:t>21/12/2016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FB070-80FC-4824-A2ED-65DE169806A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fontAlgn="base">
              <a:spcBef>
                <a:spcPct val="0"/>
              </a:spcBef>
              <a:spcAft>
                <a:spcPct val="0"/>
              </a:spcAft>
            </a:pPr>
            <a:fld id="{07CE4D8D-FE13-41ED-B222-DFDC26CA2658}" type="datetimeFigureOut">
              <a:rPr lang="en-GB" smtClean="0">
                <a:solidFill>
                  <a:prstClr val="black">
                    <a:tint val="75000"/>
                  </a:prstClr>
                </a:solidFill>
                <a:latin typeface="Arial" pitchFamily="34" charset="0"/>
                <a:cs typeface="Arial" pitchFamily="34" charset="0"/>
              </a:rPr>
              <a:pPr fontAlgn="base">
                <a:spcBef>
                  <a:spcPct val="0"/>
                </a:spcBef>
                <a:spcAft>
                  <a:spcPct val="0"/>
                </a:spcAft>
              </a:pPr>
              <a:t>21/12/2016</a:t>
            </a:fld>
            <a:endParaRPr lang="en-GB">
              <a:solidFill>
                <a:prstClr val="black">
                  <a:tint val="75000"/>
                </a:prstClr>
              </a:solidFill>
              <a:latin typeface="Arial" pitchFamily="34" charset="0"/>
              <a:cs typeface="Arial"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pPr fontAlgn="base">
              <a:spcBef>
                <a:spcPct val="0"/>
              </a:spcBef>
              <a:spcAft>
                <a:spcPct val="0"/>
              </a:spcAft>
              <a:defRPr/>
            </a:pPr>
            <a:endParaRPr lang="en-GB">
              <a:solidFill>
                <a:prstClr val="black">
                  <a:tint val="75000"/>
                </a:prstClr>
              </a:solidFill>
              <a:latin typeface="Arial" pitchFamily="34" charset="0"/>
              <a:cs typeface="Arial"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pPr fontAlgn="base">
              <a:spcBef>
                <a:spcPct val="0"/>
              </a:spcBef>
              <a:spcAft>
                <a:spcPct val="0"/>
              </a:spcAft>
              <a:defRPr/>
            </a:pPr>
            <a:fld id="{C8CABE35-2C15-4C5F-BADD-34ED2B1C9CCA}" type="slidenum">
              <a:rPr lang="en-GB" smtClean="0">
                <a:solidFill>
                  <a:prstClr val="black">
                    <a:tint val="75000"/>
                  </a:prstClr>
                </a:solidFill>
                <a:latin typeface="Arial" pitchFamily="34" charset="0"/>
                <a:cs typeface="Arial" pitchFamily="34" charset="0"/>
              </a:rPr>
              <a:pPr fontAlgn="base">
                <a:spcBef>
                  <a:spcPct val="0"/>
                </a:spcBef>
                <a:spcAft>
                  <a:spcPct val="0"/>
                </a:spcAft>
                <a:defRPr/>
              </a:pPr>
              <a:t>‹#›</a:t>
            </a:fld>
            <a:endParaRPr lang="en-GB">
              <a:solidFill>
                <a:prstClr val="black">
                  <a:tint val="75000"/>
                </a:prstClr>
              </a:solidFill>
              <a:latin typeface="Arial" pitchFamily="34" charset="0"/>
              <a:cs typeface="Arial" pitchFamily="34" charset="0"/>
            </a:endParaRPr>
          </a:p>
        </p:txBody>
      </p:sp>
    </p:spTree>
    <p:extLst>
      <p:ext uri="{BB962C8B-B14F-4D97-AF65-F5344CB8AC3E}">
        <p14:creationId xmlns:p14="http://schemas.microsoft.com/office/powerpoint/2010/main" val="36852927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autoUpdateAnimBg="0"/>
    </p:bldLst>
  </p:timing>
  <p:txStyles>
    <p:titleStyle>
      <a:lvl1pPr algn="ctr" defTabSz="844083" rtl="0" eaLnBrk="1" latinLnBrk="0" hangingPunct="1">
        <a:spcBef>
          <a:spcPct val="0"/>
        </a:spcBef>
        <a:buNone/>
        <a:defRPr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itchFamily="34" charset="0"/>
        <a:buChar char="•"/>
        <a:defRPr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7.xml"/></Relationships>
</file>

<file path=ppt/slides/_rels/slide41.xml.rels><?xml version="1.0" encoding="UTF-8" standalone="yes"?>
<Relationships xmlns="http://schemas.openxmlformats.org/package/2006/relationships"><Relationship Id="rId3" Type="http://schemas.openxmlformats.org/officeDocument/2006/relationships/hyperlink" Target="http://www.att.org.uk/technical/submissions/making-tax-digital-%E2%80%93-member-survey-webinar" TargetMode="External"/><Relationship Id="rId2" Type="http://schemas.openxmlformats.org/officeDocument/2006/relationships/notesSlide" Target="../notesSlides/notesSlide41.xml"/><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3" Type="http://schemas.openxmlformats.org/officeDocument/2006/relationships/hyperlink" Target="mailto:atttechnical@att.org.uk" TargetMode="External"/><Relationship Id="rId2" Type="http://schemas.openxmlformats.org/officeDocument/2006/relationships/notesSlide" Target="../notesSlides/notesSlide4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collections/making-tax-digital-consultations" TargetMode="External"/><Relationship Id="rId2" Type="http://schemas.openxmlformats.org/officeDocument/2006/relationships/notesSlide" Target="../notesSlides/notesSlide6.xml"/><Relationship Id="rId1" Type="http://schemas.openxmlformats.org/officeDocument/2006/relationships/slideLayout" Target="../slideLayouts/slideLayout27.xml"/><Relationship Id="rId4" Type="http://schemas.openxmlformats.org/officeDocument/2006/relationships/hyperlink" Target="https://www.att.org.uk/technical/submissions/making-tax-digital-att-comment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60648"/>
            <a:ext cx="8032778" cy="5822107"/>
          </a:xfrm>
        </p:spPr>
        <p:txBody>
          <a:bodyPr>
            <a:normAutofit fontScale="77500" lnSpcReduction="20000"/>
          </a:bodyPr>
          <a:lstStyle/>
          <a:p>
            <a:pPr marL="0" lvl="0" indent="0" algn="ctr" defTabSz="914400">
              <a:spcBef>
                <a:spcPct val="20000"/>
              </a:spcBef>
              <a:buNone/>
            </a:pPr>
            <a:endParaRPr lang="en-GB" sz="4000" dirty="0" smtClean="0">
              <a:solidFill>
                <a:prstClr val="black"/>
              </a:solidFill>
              <a:latin typeface="ZapfHumnst BT" pitchFamily="34" charset="0"/>
              <a:ea typeface="+mj-ea"/>
              <a:cs typeface="+mj-cs"/>
            </a:endParaRPr>
          </a:p>
          <a:p>
            <a:pPr marL="0" lvl="0" indent="0" algn="ctr" defTabSz="914400">
              <a:spcBef>
                <a:spcPct val="20000"/>
              </a:spcBef>
              <a:buNone/>
            </a:pPr>
            <a:endParaRPr lang="en-GB" sz="4000" b="1" dirty="0" smtClean="0">
              <a:solidFill>
                <a:srgbClr val="FF0000"/>
              </a:solidFill>
              <a:latin typeface="ZapfHumnst BT" pitchFamily="34" charset="0"/>
              <a:ea typeface="+mj-ea"/>
              <a:cs typeface="+mj-cs"/>
            </a:endParaRPr>
          </a:p>
          <a:p>
            <a:pPr marL="0" indent="0" algn="ctr" defTabSz="914400">
              <a:spcBef>
                <a:spcPct val="20000"/>
              </a:spcBef>
              <a:buNone/>
            </a:pPr>
            <a:endParaRPr lang="en-GB" sz="5400" b="1" dirty="0" smtClean="0">
              <a:solidFill>
                <a:srgbClr val="0070C0"/>
              </a:solidFill>
              <a:latin typeface="+mn-lt"/>
              <a:ea typeface="+mn-ea"/>
              <a:cs typeface="+mn-cs"/>
            </a:endParaRPr>
          </a:p>
          <a:p>
            <a:pPr marL="0" indent="0" algn="ctr" defTabSz="914400">
              <a:spcBef>
                <a:spcPct val="20000"/>
              </a:spcBef>
              <a:buNone/>
            </a:pPr>
            <a:r>
              <a:rPr lang="en-GB" sz="5400" b="1" dirty="0" smtClean="0">
                <a:solidFill>
                  <a:srgbClr val="0070C0"/>
                </a:solidFill>
                <a:latin typeface="+mn-lt"/>
                <a:ea typeface="+mn-ea"/>
                <a:cs typeface="+mn-cs"/>
              </a:rPr>
              <a:t>Making </a:t>
            </a:r>
            <a:r>
              <a:rPr lang="en-GB" sz="5400" b="1" dirty="0">
                <a:solidFill>
                  <a:srgbClr val="0070C0"/>
                </a:solidFill>
                <a:latin typeface="+mn-lt"/>
                <a:ea typeface="+mn-ea"/>
                <a:cs typeface="+mn-cs"/>
              </a:rPr>
              <a:t>Tax Digital</a:t>
            </a:r>
          </a:p>
          <a:p>
            <a:pPr marL="0" indent="0" algn="ctr" defTabSz="914400">
              <a:spcBef>
                <a:spcPct val="20000"/>
              </a:spcBef>
              <a:buNone/>
            </a:pPr>
            <a:r>
              <a:rPr lang="en-GB" sz="5400" b="1" dirty="0">
                <a:solidFill>
                  <a:srgbClr val="0070C0"/>
                </a:solidFill>
                <a:latin typeface="+mn-lt"/>
                <a:ea typeface="+mn-ea"/>
                <a:cs typeface="+mn-cs"/>
              </a:rPr>
              <a:t>Executive Summary</a:t>
            </a:r>
          </a:p>
          <a:p>
            <a:pPr marL="0" lvl="0" indent="0" algn="ctr" defTabSz="914400">
              <a:spcBef>
                <a:spcPct val="20000"/>
              </a:spcBef>
              <a:buNone/>
            </a:pPr>
            <a:endParaRPr lang="en-GB" sz="3200" b="1" dirty="0" smtClean="0">
              <a:solidFill>
                <a:srgbClr val="0070C0"/>
              </a:solidFill>
              <a:latin typeface="+mn-lt"/>
              <a:ea typeface="+mn-ea"/>
              <a:cs typeface="+mn-cs"/>
            </a:endParaRPr>
          </a:p>
          <a:p>
            <a:pPr marL="0" lvl="0" indent="0" algn="ctr" defTabSz="914400">
              <a:spcBef>
                <a:spcPct val="20000"/>
              </a:spcBef>
              <a:buNone/>
            </a:pPr>
            <a:endParaRPr lang="en-GB" sz="3200" b="1" dirty="0">
              <a:solidFill>
                <a:srgbClr val="0070C0"/>
              </a:solidFill>
              <a:latin typeface="+mn-lt"/>
              <a:ea typeface="+mn-ea"/>
              <a:cs typeface="+mn-cs"/>
            </a:endParaRPr>
          </a:p>
          <a:p>
            <a:pPr marL="0" lvl="0" indent="0" algn="ctr" defTabSz="914400">
              <a:spcBef>
                <a:spcPct val="20000"/>
              </a:spcBef>
              <a:buNone/>
            </a:pPr>
            <a:r>
              <a:rPr lang="en-GB" sz="3200" b="1" dirty="0" smtClean="0">
                <a:solidFill>
                  <a:srgbClr val="0070C0"/>
                </a:solidFill>
                <a:latin typeface="+mn-lt"/>
                <a:ea typeface="+mn-ea"/>
                <a:cs typeface="+mn-cs"/>
              </a:rPr>
              <a:t>Will Silsby</a:t>
            </a:r>
            <a:endParaRPr lang="en-GB" sz="2000" b="1" dirty="0">
              <a:solidFill>
                <a:srgbClr val="0070C0"/>
              </a:solidFill>
              <a:latin typeface="+mn-lt"/>
              <a:ea typeface="+mn-ea"/>
              <a:cs typeface="+mn-cs"/>
            </a:endParaRPr>
          </a:p>
          <a:p>
            <a:pPr marL="0" lvl="0" indent="0" algn="ctr" defTabSz="914400">
              <a:spcBef>
                <a:spcPct val="20000"/>
              </a:spcBef>
              <a:buNone/>
            </a:pPr>
            <a:r>
              <a:rPr lang="en-GB" sz="3200" b="1" dirty="0">
                <a:solidFill>
                  <a:srgbClr val="0070C0"/>
                </a:solidFill>
                <a:latin typeface="+mn-lt"/>
                <a:ea typeface="+mn-ea"/>
                <a:cs typeface="+mn-cs"/>
              </a:rPr>
              <a:t>ATT Technical </a:t>
            </a:r>
            <a:r>
              <a:rPr lang="en-GB" sz="3200" b="1" dirty="0" smtClean="0">
                <a:solidFill>
                  <a:srgbClr val="0070C0"/>
                </a:solidFill>
                <a:latin typeface="+mn-lt"/>
                <a:ea typeface="+mn-ea"/>
                <a:cs typeface="+mn-cs"/>
              </a:rPr>
              <a:t>Officer</a:t>
            </a:r>
          </a:p>
          <a:p>
            <a:pPr marL="0" lvl="0" indent="0" algn="ctr" defTabSz="914400">
              <a:spcBef>
                <a:spcPct val="20000"/>
              </a:spcBef>
              <a:buNone/>
            </a:pPr>
            <a:endParaRPr lang="en-GB" sz="3200" b="1" dirty="0" smtClean="0">
              <a:solidFill>
                <a:srgbClr val="0070C0"/>
              </a:solidFill>
              <a:latin typeface="+mn-lt"/>
              <a:ea typeface="+mn-ea"/>
              <a:cs typeface="+mn-cs"/>
            </a:endParaRPr>
          </a:p>
          <a:p>
            <a:pPr marL="0" lvl="0" indent="0" algn="r" defTabSz="914400">
              <a:spcBef>
                <a:spcPct val="20000"/>
              </a:spcBef>
              <a:buNone/>
            </a:pPr>
            <a:endParaRPr lang="en-GB" sz="1600" b="1" dirty="0" smtClean="0">
              <a:solidFill>
                <a:srgbClr val="0070C0"/>
              </a:solidFill>
              <a:latin typeface="+mn-lt"/>
              <a:ea typeface="+mn-ea"/>
              <a:cs typeface="+mn-cs"/>
            </a:endParaRPr>
          </a:p>
          <a:p>
            <a:pPr marL="0" lvl="0" indent="0" algn="r" defTabSz="914400">
              <a:spcBef>
                <a:spcPct val="20000"/>
              </a:spcBef>
              <a:buNone/>
            </a:pPr>
            <a:endParaRPr lang="en-GB" sz="1600" b="1" dirty="0" smtClean="0">
              <a:solidFill>
                <a:srgbClr val="0070C0"/>
              </a:solidFill>
              <a:latin typeface="+mn-lt"/>
              <a:ea typeface="+mn-ea"/>
              <a:cs typeface="+mn-cs"/>
            </a:endParaRPr>
          </a:p>
          <a:p>
            <a:pPr marL="0" lvl="0" indent="0" algn="r" defTabSz="914400">
              <a:spcBef>
                <a:spcPct val="20000"/>
              </a:spcBef>
              <a:buNone/>
            </a:pPr>
            <a:endParaRPr lang="en-GB" sz="1600" b="1" dirty="0" smtClean="0">
              <a:solidFill>
                <a:srgbClr val="0070C0"/>
              </a:solidFill>
              <a:latin typeface="+mn-lt"/>
              <a:ea typeface="+mn-ea"/>
              <a:cs typeface="+mn-cs"/>
            </a:endParaRPr>
          </a:p>
          <a:p>
            <a:pPr marL="0" lvl="0" indent="0" algn="r" defTabSz="914400">
              <a:spcBef>
                <a:spcPct val="20000"/>
              </a:spcBef>
              <a:buNone/>
            </a:pPr>
            <a:endParaRPr lang="en-GB" sz="1600" b="1" dirty="0">
              <a:solidFill>
                <a:srgbClr val="0070C0"/>
              </a:solidFill>
              <a:latin typeface="+mn-lt"/>
              <a:ea typeface="+mn-ea"/>
              <a:cs typeface="+mn-cs"/>
            </a:endParaRPr>
          </a:p>
          <a:p>
            <a:pPr marL="0" lvl="0" indent="0" algn="r" defTabSz="914400">
              <a:spcBef>
                <a:spcPct val="20000"/>
              </a:spcBef>
              <a:buNone/>
            </a:pPr>
            <a:r>
              <a:rPr lang="en-GB" sz="1600" b="1" dirty="0" smtClean="0">
                <a:solidFill>
                  <a:srgbClr val="0070C0"/>
                </a:solidFill>
                <a:latin typeface="+mn-lt"/>
                <a:ea typeface="+mn-ea"/>
                <a:cs typeface="+mn-cs"/>
              </a:rPr>
              <a:t>15/12/2016</a:t>
            </a:r>
            <a:endParaRPr lang="en-GB" sz="1600" b="1" dirty="0">
              <a:solidFill>
                <a:srgbClr val="0070C0"/>
              </a:solidFill>
              <a:latin typeface="+mn-lt"/>
              <a:ea typeface="+mn-ea"/>
              <a:cs typeface="+mn-cs"/>
            </a:endParaRPr>
          </a:p>
          <a:p>
            <a:endParaRPr lang="en-GB" dirty="0"/>
          </a:p>
        </p:txBody>
      </p:sp>
    </p:spTree>
    <p:extLst>
      <p:ext uri="{BB962C8B-B14F-4D97-AF65-F5344CB8AC3E}">
        <p14:creationId xmlns:p14="http://schemas.microsoft.com/office/powerpoint/2010/main" val="2136055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352928" cy="4968632"/>
          </a:xfrm>
        </p:spPr>
        <p:txBody>
          <a:bodyPr>
            <a:noAutofit/>
          </a:bodyPr>
          <a:lstStyle/>
          <a:p>
            <a:pPr marL="0" indent="0">
              <a:buNone/>
            </a:pPr>
            <a:r>
              <a:rPr lang="en-GB" sz="2400" b="1" dirty="0" smtClean="0">
                <a:solidFill>
                  <a:srgbClr val="FF0000"/>
                </a:solidFill>
              </a:rPr>
              <a:t>ATT response</a:t>
            </a:r>
            <a:r>
              <a:rPr lang="en-GB" sz="2400" dirty="0"/>
              <a:t> </a:t>
            </a:r>
            <a:r>
              <a:rPr lang="en-GB" sz="2400" dirty="0" smtClean="0"/>
              <a:t>(1 of 3)</a:t>
            </a:r>
          </a:p>
          <a:p>
            <a:r>
              <a:rPr lang="en-GB" sz="2400" dirty="0" smtClean="0"/>
              <a:t>“serious </a:t>
            </a:r>
            <a:r>
              <a:rPr lang="en-GB" sz="2400" dirty="0"/>
              <a:t>concerns about the concept of rushing the small </a:t>
            </a:r>
            <a:r>
              <a:rPr lang="en-GB" sz="2400" dirty="0" smtClean="0"/>
              <a:t>businesses”</a:t>
            </a:r>
          </a:p>
          <a:p>
            <a:pPr marL="0" indent="0">
              <a:buNone/>
            </a:pPr>
            <a:endParaRPr lang="en-GB" sz="2400" dirty="0" smtClean="0"/>
          </a:p>
          <a:p>
            <a:r>
              <a:rPr lang="en-GB" sz="2400" dirty="0" smtClean="0"/>
              <a:t>“</a:t>
            </a:r>
            <a:r>
              <a:rPr lang="en-GB" sz="2400" dirty="0"/>
              <a:t>We believe that </a:t>
            </a:r>
            <a:r>
              <a:rPr lang="en-GB" sz="2400" dirty="0" smtClean="0"/>
              <a:t>HMRC’s research … is </a:t>
            </a:r>
            <a:r>
              <a:rPr lang="en-GB" sz="2400" dirty="0"/>
              <a:t>significantly flawed and completely underestimates the number of </a:t>
            </a:r>
            <a:r>
              <a:rPr lang="en-GB" sz="2400" dirty="0" smtClean="0"/>
              <a:t>people who </a:t>
            </a:r>
            <a:r>
              <a:rPr lang="en-GB" sz="2400" dirty="0"/>
              <a:t>will need a great deal of assistance to operate digital quarterly </a:t>
            </a:r>
            <a:r>
              <a:rPr lang="en-GB" sz="2400" dirty="0" smtClean="0"/>
              <a:t>reporting”</a:t>
            </a:r>
          </a:p>
          <a:p>
            <a:endParaRPr lang="en-GB" sz="2400" dirty="0" smtClean="0"/>
          </a:p>
          <a:p>
            <a:r>
              <a:rPr lang="en-GB" sz="2400" dirty="0" smtClean="0"/>
              <a:t>“</a:t>
            </a:r>
            <a:r>
              <a:rPr lang="en-GB" sz="2400" dirty="0"/>
              <a:t>We think it will be important for agents to have advanced access so that they can test </a:t>
            </a:r>
            <a:r>
              <a:rPr lang="en-GB" sz="2400" dirty="0" smtClean="0"/>
              <a:t>the systems </a:t>
            </a:r>
            <a:r>
              <a:rPr lang="en-GB" sz="2400" dirty="0"/>
              <a:t>and become familiar with them and thereby be in a position to best help and </a:t>
            </a:r>
            <a:r>
              <a:rPr lang="en-GB" sz="2400" dirty="0" smtClean="0"/>
              <a:t>advise”</a:t>
            </a:r>
            <a:endParaRPr lang="en-GB" sz="2400" dirty="0"/>
          </a:p>
          <a:p>
            <a:pPr marL="422041" lvl="1" indent="0">
              <a:buNone/>
            </a:pPr>
            <a:endParaRPr lang="en-GB" sz="2800" dirty="0"/>
          </a:p>
        </p:txBody>
      </p:sp>
      <p:sp>
        <p:nvSpPr>
          <p:cNvPr id="9219" name="Title 2"/>
          <p:cNvSpPr>
            <a:spLocks noGrp="1"/>
          </p:cNvSpPr>
          <p:nvPr>
            <p:ph type="title"/>
          </p:nvPr>
        </p:nvSpPr>
        <p:spPr/>
        <p:txBody>
          <a:bodyPr>
            <a:normAutofit fontScale="90000"/>
          </a:bodyPr>
          <a:lstStyle/>
          <a:p>
            <a:r>
              <a:rPr lang="en-GB" sz="3600" dirty="0">
                <a:solidFill>
                  <a:srgbClr val="FF0000"/>
                </a:solidFill>
                <a:latin typeface="+mn-lt"/>
                <a:cs typeface="Arial" pitchFamily="34" charset="0"/>
              </a:rPr>
              <a:t>A.</a:t>
            </a:r>
            <a:r>
              <a:rPr lang="en-GB" sz="3600" dirty="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Bringing business tax into the digital age </a:t>
            </a:r>
            <a:endParaRPr dirty="0">
              <a:latin typeface="+mn-lt"/>
              <a:ea typeface="ヒラギノ角ゴ Pro W3"/>
              <a:cs typeface="Arial" pitchFamily="34" charset="0"/>
            </a:endParaRPr>
          </a:p>
        </p:txBody>
      </p:sp>
    </p:spTree>
    <p:extLst>
      <p:ext uri="{BB962C8B-B14F-4D97-AF65-F5344CB8AC3E}">
        <p14:creationId xmlns:p14="http://schemas.microsoft.com/office/powerpoint/2010/main" val="205759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indent="0">
              <a:buNone/>
            </a:pPr>
            <a:r>
              <a:rPr lang="en-GB" sz="2400" b="1" dirty="0" smtClean="0">
                <a:solidFill>
                  <a:srgbClr val="FF0000"/>
                </a:solidFill>
              </a:rPr>
              <a:t>ATT response</a:t>
            </a:r>
            <a:r>
              <a:rPr lang="en-GB" sz="2400" dirty="0" smtClean="0"/>
              <a:t> (2 of 3)</a:t>
            </a:r>
          </a:p>
          <a:p>
            <a:r>
              <a:rPr lang="en-GB" sz="2400" dirty="0" smtClean="0"/>
              <a:t>Mandatory electronic record keeping will force “many small business owners into feeling that, even if they have coped on their own in the past, they now need to employ a book-keeper and many simply won’t be able to afford to do this”</a:t>
            </a:r>
          </a:p>
          <a:p>
            <a:r>
              <a:rPr lang="en-GB" sz="2400" dirty="0" smtClean="0"/>
              <a:t>“Forcing people down the digital route when they are unprepared for it and unused to it could be putting them at the highest risk of being targeted for this type of cyber-crime and fraud”</a:t>
            </a:r>
          </a:p>
          <a:p>
            <a:r>
              <a:rPr lang="en-GB" sz="2400" dirty="0" smtClean="0"/>
              <a:t>“we believe that reliefs and allowances should only be claimed at the year-end to avoid the potential for mistakes and confusion”</a:t>
            </a:r>
            <a:endParaRPr lang="en-GB" sz="2400" dirty="0"/>
          </a:p>
        </p:txBody>
      </p:sp>
      <p:sp>
        <p:nvSpPr>
          <p:cNvPr id="9219" name="Title 2"/>
          <p:cNvSpPr>
            <a:spLocks noGrp="1"/>
          </p:cNvSpPr>
          <p:nvPr>
            <p:ph type="title"/>
          </p:nvPr>
        </p:nvSpPr>
        <p:spPr/>
        <p:txBody>
          <a:bodyPr>
            <a:normAutofit fontScale="90000"/>
          </a:bodyPr>
          <a:lstStyle/>
          <a:p>
            <a:r>
              <a:rPr lang="en-GB" sz="3600" dirty="0">
                <a:solidFill>
                  <a:srgbClr val="FF0000"/>
                </a:solidFill>
                <a:latin typeface="+mn-lt"/>
                <a:cs typeface="Arial" pitchFamily="34" charset="0"/>
              </a:rPr>
              <a:t>A.</a:t>
            </a:r>
            <a:r>
              <a:rPr lang="en-GB" sz="3600" dirty="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Bringing business tax into the digital age </a:t>
            </a:r>
            <a:endParaRPr dirty="0">
              <a:latin typeface="+mn-lt"/>
              <a:ea typeface="ヒラギノ角ゴ Pro W3"/>
              <a:cs typeface="Arial" pitchFamily="34" charset="0"/>
            </a:endParaRPr>
          </a:p>
        </p:txBody>
      </p:sp>
    </p:spTree>
    <p:extLst>
      <p:ext uri="{BB962C8B-B14F-4D97-AF65-F5344CB8AC3E}">
        <p14:creationId xmlns:p14="http://schemas.microsoft.com/office/powerpoint/2010/main" val="255642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indent="0">
              <a:buNone/>
            </a:pPr>
            <a:r>
              <a:rPr lang="en-GB" sz="2400" b="1" dirty="0" smtClean="0">
                <a:solidFill>
                  <a:srgbClr val="FF0000"/>
                </a:solidFill>
              </a:rPr>
              <a:t>ATT response</a:t>
            </a:r>
            <a:r>
              <a:rPr lang="en-GB" sz="2400" dirty="0"/>
              <a:t> </a:t>
            </a:r>
            <a:r>
              <a:rPr lang="en-GB" sz="2400" dirty="0" smtClean="0"/>
              <a:t>(3 of 3)</a:t>
            </a:r>
          </a:p>
          <a:p>
            <a:pPr>
              <a:spcAft>
                <a:spcPts val="1200"/>
              </a:spcAft>
            </a:pPr>
            <a:r>
              <a:rPr lang="en-GB" sz="2400" dirty="0" smtClean="0"/>
              <a:t>“a </a:t>
            </a:r>
            <a:r>
              <a:rPr lang="en-GB" sz="2400" dirty="0"/>
              <a:t>nine month deadline </a:t>
            </a:r>
            <a:r>
              <a:rPr lang="en-GB" sz="2400" dirty="0" smtClean="0"/>
              <a:t>(for the End of Year report) would </a:t>
            </a:r>
            <a:r>
              <a:rPr lang="en-GB" sz="2400" dirty="0"/>
              <a:t>mean that </a:t>
            </a:r>
            <a:r>
              <a:rPr lang="en-GB" sz="2400" dirty="0" smtClean="0"/>
              <a:t>the 31 </a:t>
            </a:r>
            <a:r>
              <a:rPr lang="en-GB" sz="2400" dirty="0"/>
              <a:t>March year-ends would fall into the Christmas period for a submission </a:t>
            </a:r>
            <a:r>
              <a:rPr lang="en-GB" sz="2400" dirty="0" smtClean="0"/>
              <a:t>deadline”</a:t>
            </a:r>
          </a:p>
          <a:p>
            <a:pPr>
              <a:spcAft>
                <a:spcPts val="1200"/>
              </a:spcAft>
            </a:pPr>
            <a:r>
              <a:rPr lang="en-GB" sz="2400" dirty="0" smtClean="0"/>
              <a:t>“</a:t>
            </a:r>
            <a:r>
              <a:rPr lang="en-GB" sz="2400" dirty="0"/>
              <a:t>The </a:t>
            </a:r>
            <a:r>
              <a:rPr lang="en-GB" sz="2400" dirty="0" smtClean="0"/>
              <a:t>(general £10K threshold exemption) limit </a:t>
            </a:r>
            <a:r>
              <a:rPr lang="en-GB" sz="2400" dirty="0"/>
              <a:t>is far too low. The VAT limit would be more </a:t>
            </a:r>
            <a:r>
              <a:rPr lang="en-GB" sz="2400" dirty="0" smtClean="0"/>
              <a:t>sensible”</a:t>
            </a:r>
          </a:p>
          <a:p>
            <a:r>
              <a:rPr lang="en-GB" sz="2400" dirty="0" smtClean="0"/>
              <a:t>“</a:t>
            </a:r>
            <a:r>
              <a:rPr lang="en-GB" sz="2400" dirty="0"/>
              <a:t>We do not want to see individuals who are elderly, disabled or don't use computers </a:t>
            </a:r>
            <a:r>
              <a:rPr lang="en-GB" sz="2400" dirty="0" smtClean="0"/>
              <a:t>for other </a:t>
            </a:r>
            <a:r>
              <a:rPr lang="en-GB" sz="2400" dirty="0"/>
              <a:t>reasons having to go to great lengths to justify why they </a:t>
            </a:r>
            <a:r>
              <a:rPr lang="en-GB" sz="2400" dirty="0" smtClean="0"/>
              <a:t>should </a:t>
            </a:r>
            <a:r>
              <a:rPr lang="en-GB" sz="2400" dirty="0"/>
              <a:t>be recognised as </a:t>
            </a:r>
            <a:r>
              <a:rPr lang="en-GB" sz="2400" dirty="0" smtClean="0"/>
              <a:t>digitally excluded”</a:t>
            </a:r>
            <a:endParaRPr lang="en-GB" sz="2400" dirty="0"/>
          </a:p>
        </p:txBody>
      </p:sp>
      <p:sp>
        <p:nvSpPr>
          <p:cNvPr id="9219" name="Title 2"/>
          <p:cNvSpPr>
            <a:spLocks noGrp="1"/>
          </p:cNvSpPr>
          <p:nvPr>
            <p:ph type="title"/>
          </p:nvPr>
        </p:nvSpPr>
        <p:spPr/>
        <p:txBody>
          <a:bodyPr>
            <a:normAutofit fontScale="90000"/>
          </a:bodyPr>
          <a:lstStyle/>
          <a:p>
            <a:r>
              <a:rPr lang="en-GB" sz="3600" dirty="0">
                <a:solidFill>
                  <a:srgbClr val="FF0000"/>
                </a:solidFill>
                <a:latin typeface="+mn-lt"/>
                <a:cs typeface="Arial" pitchFamily="34" charset="0"/>
              </a:rPr>
              <a:t>A.</a:t>
            </a:r>
            <a:r>
              <a:rPr lang="en-GB" sz="3600" dirty="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Bringing business tax into the digital age </a:t>
            </a:r>
            <a:endParaRPr dirty="0">
              <a:latin typeface="+mn-lt"/>
              <a:ea typeface="ヒラギノ角ゴ Pro W3"/>
              <a:cs typeface="Arial" pitchFamily="34" charset="0"/>
            </a:endParaRPr>
          </a:p>
        </p:txBody>
      </p:sp>
    </p:spTree>
    <p:extLst>
      <p:ext uri="{BB962C8B-B14F-4D97-AF65-F5344CB8AC3E}">
        <p14:creationId xmlns:p14="http://schemas.microsoft.com/office/powerpoint/2010/main" val="3546613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endParaRPr lang="en-GB" sz="2400" dirty="0" smtClean="0"/>
          </a:p>
          <a:p>
            <a:r>
              <a:rPr lang="en-GB" sz="2400" dirty="0" err="1" smtClean="0"/>
              <a:t>ConDoc</a:t>
            </a:r>
            <a:r>
              <a:rPr lang="en-GB" sz="2400" dirty="0" smtClean="0"/>
              <a:t> presents “a </a:t>
            </a:r>
            <a:r>
              <a:rPr lang="en-GB" sz="2400" dirty="0"/>
              <a:t>package of options intended to reduce reporting burdens on business and facilitate the introduction </a:t>
            </a:r>
            <a:r>
              <a:rPr lang="en-GB" sz="2400" dirty="0" smtClean="0"/>
              <a:t>of MTD” including:</a:t>
            </a:r>
          </a:p>
          <a:p>
            <a:pPr lvl="1"/>
            <a:r>
              <a:rPr lang="en-GB" sz="2400" dirty="0"/>
              <a:t>Increasing the </a:t>
            </a:r>
            <a:r>
              <a:rPr lang="en-GB" sz="2400" dirty="0" smtClean="0"/>
              <a:t>entry and exit turnover thresholds </a:t>
            </a:r>
            <a:r>
              <a:rPr lang="en-GB" sz="2400" dirty="0"/>
              <a:t>for the cash </a:t>
            </a:r>
            <a:r>
              <a:rPr lang="en-GB" sz="2400" dirty="0" smtClean="0"/>
              <a:t>basis – currently the VAT threshold (£83K) and twice that (£166K) – amount to be decided</a:t>
            </a:r>
          </a:p>
          <a:p>
            <a:pPr lvl="1"/>
            <a:r>
              <a:rPr lang="en-GB" sz="2400" dirty="0" smtClean="0"/>
              <a:t>Freedom (subject to quarterly reporting) to choose length of “accounting periods” which make up the annual basis period</a:t>
            </a:r>
          </a:p>
          <a:p>
            <a:pPr lvl="1"/>
            <a:endParaRPr lang="en-GB" sz="2800" dirty="0"/>
          </a:p>
        </p:txBody>
      </p:sp>
      <p:sp>
        <p:nvSpPr>
          <p:cNvPr id="9219" name="Title 2"/>
          <p:cNvSpPr>
            <a:spLocks noGrp="1"/>
          </p:cNvSpPr>
          <p:nvPr>
            <p:ph type="title"/>
          </p:nvPr>
        </p:nvSpPr>
        <p:spPr>
          <a:xfrm>
            <a:off x="179512" y="0"/>
            <a:ext cx="8640960" cy="1002820"/>
          </a:xfrm>
        </p:spPr>
        <p:txBody>
          <a:bodyPr>
            <a:normAutofit fontScale="90000"/>
          </a:bodyPr>
          <a:lstStyle/>
          <a:p>
            <a:r>
              <a:rPr lang="en-GB" sz="2800" dirty="0" smtClean="0">
                <a:solidFill>
                  <a:srgbClr val="FF0000"/>
                </a:solidFill>
                <a:latin typeface="ZapfHumnst BT" panose="020B0502050508020304" pitchFamily="34" charset="0"/>
                <a:cs typeface="Arial" pitchFamily="34" charset="0"/>
              </a:rPr>
              <a:t/>
            </a:r>
            <a:br>
              <a:rPr lang="en-GB" sz="2800" dirty="0" smtClean="0">
                <a:solidFill>
                  <a:srgbClr val="FF0000"/>
                </a:solidFill>
                <a:latin typeface="ZapfHumnst BT" panose="020B0502050508020304" pitchFamily="34" charset="0"/>
                <a:cs typeface="Arial" pitchFamily="34" charset="0"/>
              </a:rPr>
            </a:br>
            <a:r>
              <a:rPr lang="en-GB" sz="3600" dirty="0" smtClean="0">
                <a:solidFill>
                  <a:srgbClr val="FF0000"/>
                </a:solidFill>
                <a:latin typeface="+mn-lt"/>
                <a:cs typeface="Arial" pitchFamily="34" charset="0"/>
              </a:rPr>
              <a:t>B.</a:t>
            </a:r>
            <a:r>
              <a:rPr lang="en-GB" sz="3600" dirty="0" smtClean="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Simplifying tax for unincorporated businesses</a:t>
            </a:r>
            <a:endParaRPr sz="3600" dirty="0">
              <a:latin typeface="+mn-lt"/>
              <a:ea typeface="ヒラギノ角ゴ Pro W3"/>
              <a:cs typeface="Arial" pitchFamily="34" charset="0"/>
            </a:endParaRPr>
          </a:p>
        </p:txBody>
      </p:sp>
    </p:spTree>
    <p:extLst>
      <p:ext uri="{BB962C8B-B14F-4D97-AF65-F5344CB8AC3E}">
        <p14:creationId xmlns:p14="http://schemas.microsoft.com/office/powerpoint/2010/main" val="592465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755576" y="980648"/>
            <a:ext cx="8064896" cy="4968632"/>
          </a:xfrm>
        </p:spPr>
        <p:txBody>
          <a:bodyPr>
            <a:noAutofit/>
          </a:bodyPr>
          <a:lstStyle/>
          <a:p>
            <a:pPr marL="0" lvl="1">
              <a:spcBef>
                <a:spcPts val="0"/>
              </a:spcBef>
            </a:pPr>
            <a:r>
              <a:rPr lang="en-GB" sz="2400" dirty="0" smtClean="0"/>
              <a:t>Simplified reporting requirements for </a:t>
            </a:r>
            <a:r>
              <a:rPr lang="en-GB" sz="2400" b="1" u="sng" dirty="0" smtClean="0"/>
              <a:t>non-cash basis businesses</a:t>
            </a:r>
            <a:r>
              <a:rPr lang="en-GB" sz="2400" dirty="0" smtClean="0"/>
              <a:t> – allowing departures from GAAP such as:</a:t>
            </a:r>
          </a:p>
          <a:p>
            <a:pPr marL="422042" lvl="3">
              <a:spcBef>
                <a:spcPts val="0"/>
              </a:spcBef>
              <a:spcAft>
                <a:spcPts val="600"/>
              </a:spcAft>
            </a:pPr>
            <a:r>
              <a:rPr lang="en-GB" sz="2400" dirty="0" smtClean="0"/>
              <a:t>Less frequent stock-takes</a:t>
            </a:r>
          </a:p>
          <a:p>
            <a:pPr marL="422042" lvl="3">
              <a:spcBef>
                <a:spcPts val="0"/>
              </a:spcBef>
              <a:spcAft>
                <a:spcPts val="600"/>
              </a:spcAft>
            </a:pPr>
            <a:r>
              <a:rPr lang="en-GB" sz="2400" dirty="0" smtClean="0"/>
              <a:t>Relaxation of profit recognition for contracts with a max length of 12 months</a:t>
            </a:r>
          </a:p>
          <a:p>
            <a:pPr marL="422042" lvl="3">
              <a:spcBef>
                <a:spcPts val="0"/>
              </a:spcBef>
              <a:spcAft>
                <a:spcPts val="600"/>
              </a:spcAft>
            </a:pPr>
            <a:r>
              <a:rPr lang="en-GB" sz="2400" dirty="0" smtClean="0"/>
              <a:t>Removal of need to provide for bad debts (until so proved)</a:t>
            </a:r>
          </a:p>
          <a:p>
            <a:pPr marL="422042" lvl="3">
              <a:spcBef>
                <a:spcPts val="0"/>
              </a:spcBef>
            </a:pPr>
            <a:r>
              <a:rPr lang="en-GB" sz="2400" dirty="0" smtClean="0"/>
              <a:t>Permit relaxation from accruals concept so that invoice date was conclusive (T&amp;C apply)</a:t>
            </a:r>
          </a:p>
          <a:p>
            <a:pPr marL="0" lvl="1">
              <a:spcBef>
                <a:spcPts val="0"/>
              </a:spcBef>
            </a:pPr>
            <a:r>
              <a:rPr lang="en-GB" sz="2400" dirty="0" smtClean="0"/>
              <a:t>Simplifying the capital/revenue distinctions for </a:t>
            </a:r>
            <a:r>
              <a:rPr lang="en-GB" sz="2400" b="1" u="sng" dirty="0" smtClean="0"/>
              <a:t>cash-basis</a:t>
            </a:r>
            <a:r>
              <a:rPr lang="en-GB" sz="2400" dirty="0" smtClean="0"/>
              <a:t> businesses</a:t>
            </a:r>
          </a:p>
          <a:p>
            <a:pPr lvl="1"/>
            <a:endParaRPr lang="en-GB" sz="2800" dirty="0"/>
          </a:p>
        </p:txBody>
      </p:sp>
      <p:sp>
        <p:nvSpPr>
          <p:cNvPr id="9219" name="Title 2"/>
          <p:cNvSpPr>
            <a:spLocks noGrp="1"/>
          </p:cNvSpPr>
          <p:nvPr>
            <p:ph type="title"/>
          </p:nvPr>
        </p:nvSpPr>
        <p:spPr>
          <a:xfrm>
            <a:off x="251520" y="260648"/>
            <a:ext cx="8712968" cy="720000"/>
          </a:xfrm>
        </p:spPr>
        <p:txBody>
          <a:bodyPr>
            <a:noAutofit/>
          </a:bodyPr>
          <a:lstStyle/>
          <a:p>
            <a:r>
              <a:rPr lang="en-GB" sz="3200" dirty="0">
                <a:solidFill>
                  <a:srgbClr val="FF0000"/>
                </a:solidFill>
                <a:latin typeface="+mn-lt"/>
                <a:cs typeface="Arial" pitchFamily="34" charset="0"/>
              </a:rPr>
              <a:t>B.</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Simplifying </a:t>
            </a:r>
            <a:r>
              <a:rPr lang="en-GB" sz="3200" dirty="0">
                <a:solidFill>
                  <a:srgbClr val="007FC4"/>
                </a:solidFill>
                <a:latin typeface="+mn-lt"/>
                <a:ea typeface="+mj-ea"/>
                <a:cs typeface="Arial" pitchFamily="34" charset="0"/>
              </a:rPr>
              <a:t>tax for unincorporated </a:t>
            </a:r>
            <a:r>
              <a:rPr lang="en-GB" sz="3200" dirty="0" smtClean="0">
                <a:solidFill>
                  <a:srgbClr val="007FC4"/>
                </a:solidFill>
                <a:latin typeface="+mn-lt"/>
                <a:ea typeface="+mj-ea"/>
                <a:cs typeface="Arial" pitchFamily="34" charset="0"/>
              </a:rPr>
              <a:t>businesses</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942143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08720"/>
            <a:ext cx="8208912" cy="4968632"/>
          </a:xfrm>
        </p:spPr>
        <p:txBody>
          <a:bodyPr>
            <a:noAutofit/>
          </a:bodyPr>
          <a:lstStyle/>
          <a:p>
            <a:pPr marL="0" lvl="1" indent="0">
              <a:spcBef>
                <a:spcPts val="0"/>
              </a:spcBef>
              <a:buNone/>
            </a:pPr>
            <a:endParaRPr lang="en-GB" sz="2400" b="1" dirty="0" smtClean="0">
              <a:solidFill>
                <a:srgbClr val="FF0000"/>
              </a:solidFill>
            </a:endParaRPr>
          </a:p>
          <a:p>
            <a:pPr marL="0" lvl="1" indent="0">
              <a:spcBef>
                <a:spcPts val="0"/>
              </a:spcBef>
              <a:buNone/>
            </a:pPr>
            <a:r>
              <a:rPr lang="en-GB" sz="2400" b="1" dirty="0" smtClean="0">
                <a:solidFill>
                  <a:srgbClr val="FF0000"/>
                </a:solidFill>
              </a:rPr>
              <a:t>ATT Response (1 of 2)</a:t>
            </a:r>
          </a:p>
          <a:p>
            <a:pPr marL="0" lvl="1">
              <a:spcBef>
                <a:spcPts val="0"/>
              </a:spcBef>
            </a:pPr>
            <a:r>
              <a:rPr lang="en-GB" sz="2400" dirty="0" smtClean="0"/>
              <a:t>On </a:t>
            </a:r>
            <a:r>
              <a:rPr lang="en-GB" sz="2400" dirty="0"/>
              <a:t>c</a:t>
            </a:r>
            <a:r>
              <a:rPr lang="en-GB" sz="2400" dirty="0" smtClean="0"/>
              <a:t>ash-basis eligibility, ConDoc does not explain why there should be a distinction of treatment between trading businesses (where eligibility depends on turnover) and property businesses (where it does not)</a:t>
            </a:r>
          </a:p>
          <a:p>
            <a:pPr marL="0" lvl="1" indent="0">
              <a:spcBef>
                <a:spcPts val="0"/>
              </a:spcBef>
              <a:buNone/>
            </a:pPr>
            <a:endParaRPr lang="en-GB" sz="2400" dirty="0" smtClean="0"/>
          </a:p>
          <a:p>
            <a:pPr marL="0" lvl="1">
              <a:spcBef>
                <a:spcPts val="0"/>
              </a:spcBef>
            </a:pPr>
            <a:r>
              <a:rPr lang="en-GB" sz="2400" dirty="0" smtClean="0"/>
              <a:t>“</a:t>
            </a:r>
            <a:r>
              <a:rPr lang="en-GB" sz="2400" dirty="0"/>
              <a:t>Overall, we do not think that permitting a departure from a 5 April year-end in relation to </a:t>
            </a:r>
            <a:r>
              <a:rPr lang="en-GB" sz="2400" dirty="0" smtClean="0"/>
              <a:t>other sources </a:t>
            </a:r>
            <a:r>
              <a:rPr lang="en-GB" sz="2400" dirty="0"/>
              <a:t>of income would serve </a:t>
            </a:r>
            <a:r>
              <a:rPr lang="en-GB" sz="2400" dirty="0" smtClean="0"/>
              <a:t>simplicity”</a:t>
            </a:r>
          </a:p>
          <a:p>
            <a:endParaRPr lang="en-GB" sz="5400" dirty="0" smtClean="0"/>
          </a:p>
          <a:p>
            <a:pPr lvl="1"/>
            <a:endParaRPr lang="en-GB" sz="2800" dirty="0"/>
          </a:p>
        </p:txBody>
      </p:sp>
      <p:sp>
        <p:nvSpPr>
          <p:cNvPr id="9219" name="Title 2"/>
          <p:cNvSpPr>
            <a:spLocks noGrp="1"/>
          </p:cNvSpPr>
          <p:nvPr>
            <p:ph type="title"/>
          </p:nvPr>
        </p:nvSpPr>
        <p:spPr>
          <a:xfrm>
            <a:off x="395536" y="260648"/>
            <a:ext cx="8424936" cy="720000"/>
          </a:xfrm>
        </p:spPr>
        <p:txBody>
          <a:bodyPr>
            <a:normAutofit/>
          </a:bodyPr>
          <a:lstStyle/>
          <a:p>
            <a:r>
              <a:rPr lang="en-GB" sz="3200" dirty="0">
                <a:solidFill>
                  <a:srgbClr val="FF0000"/>
                </a:solidFill>
                <a:latin typeface="+mn-lt"/>
                <a:cs typeface="Arial" pitchFamily="34" charset="0"/>
              </a:rPr>
              <a:t>B.</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Simplifying </a:t>
            </a:r>
            <a:r>
              <a:rPr lang="en-GB" sz="3200" dirty="0">
                <a:solidFill>
                  <a:srgbClr val="007FC4"/>
                </a:solidFill>
                <a:latin typeface="+mn-lt"/>
                <a:ea typeface="+mj-ea"/>
                <a:cs typeface="Arial" pitchFamily="34" charset="0"/>
              </a:rPr>
              <a:t>tax for unincorporated </a:t>
            </a:r>
            <a:r>
              <a:rPr lang="en-GB" sz="3200" dirty="0" smtClean="0">
                <a:solidFill>
                  <a:srgbClr val="007FC4"/>
                </a:solidFill>
                <a:latin typeface="+mn-lt"/>
                <a:ea typeface="+mj-ea"/>
                <a:cs typeface="Arial" pitchFamily="34" charset="0"/>
              </a:rPr>
              <a:t>businesses</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747207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lvl="1" indent="0">
              <a:spcBef>
                <a:spcPts val="0"/>
              </a:spcBef>
              <a:buNone/>
            </a:pPr>
            <a:r>
              <a:rPr lang="en-GB" sz="2400" b="1" dirty="0" smtClean="0">
                <a:solidFill>
                  <a:srgbClr val="FF0000"/>
                </a:solidFill>
              </a:rPr>
              <a:t>ATT Response (2 of 2)</a:t>
            </a:r>
          </a:p>
          <a:p>
            <a:r>
              <a:rPr lang="en-GB" sz="2400" dirty="0" smtClean="0"/>
              <a:t>“We think that </a:t>
            </a:r>
            <a:r>
              <a:rPr lang="en-GB" sz="2400" dirty="0"/>
              <a:t>there would be a strong case for enabling </a:t>
            </a:r>
            <a:r>
              <a:rPr lang="en-GB" sz="2400" dirty="0" smtClean="0"/>
              <a:t>(overlap) relief </a:t>
            </a:r>
            <a:r>
              <a:rPr lang="en-GB" sz="2400" dirty="0"/>
              <a:t>to be ‘cashed in’ as part of the transition </a:t>
            </a:r>
            <a:r>
              <a:rPr lang="en-GB" sz="2400" dirty="0" smtClean="0"/>
              <a:t>to the </a:t>
            </a:r>
            <a:r>
              <a:rPr lang="en-GB" sz="2400" dirty="0"/>
              <a:t>proposed accounting period </a:t>
            </a:r>
            <a:r>
              <a:rPr lang="en-GB" sz="2400" dirty="0" smtClean="0"/>
              <a:t>basis”</a:t>
            </a:r>
          </a:p>
          <a:p>
            <a:r>
              <a:rPr lang="en-GB" sz="2400" dirty="0" smtClean="0"/>
              <a:t>The proposals regarding stock valuation are confusing</a:t>
            </a:r>
          </a:p>
          <a:p>
            <a:r>
              <a:rPr lang="en-GB" sz="2400" dirty="0" smtClean="0"/>
              <a:t>“We </a:t>
            </a:r>
            <a:r>
              <a:rPr lang="en-GB" sz="2400" dirty="0"/>
              <a:t>would be fundamentally opposed to the removal of a business’s entitlement to provide for </a:t>
            </a:r>
            <a:r>
              <a:rPr lang="en-GB" sz="2400" dirty="0" smtClean="0"/>
              <a:t>bad debts </a:t>
            </a:r>
            <a:r>
              <a:rPr lang="en-GB" sz="2400" dirty="0"/>
              <a:t>(within the current tight constraints</a:t>
            </a:r>
            <a:r>
              <a:rPr lang="en-GB" sz="2400" dirty="0" smtClean="0"/>
              <a:t>)”</a:t>
            </a:r>
          </a:p>
          <a:p>
            <a:endParaRPr lang="en-GB" sz="5400" dirty="0" smtClean="0"/>
          </a:p>
          <a:p>
            <a:endParaRPr lang="en-GB" sz="2400" dirty="0" smtClean="0"/>
          </a:p>
        </p:txBody>
      </p:sp>
      <p:sp>
        <p:nvSpPr>
          <p:cNvPr id="9219" name="Title 2"/>
          <p:cNvSpPr>
            <a:spLocks noGrp="1"/>
          </p:cNvSpPr>
          <p:nvPr>
            <p:ph type="title"/>
          </p:nvPr>
        </p:nvSpPr>
        <p:spPr>
          <a:xfrm>
            <a:off x="323528" y="260648"/>
            <a:ext cx="8640960" cy="720000"/>
          </a:xfrm>
        </p:spPr>
        <p:txBody>
          <a:bodyPr>
            <a:noAutofit/>
          </a:bodyPr>
          <a:lstStyle/>
          <a:p>
            <a:r>
              <a:rPr lang="en-GB" sz="3200" dirty="0">
                <a:solidFill>
                  <a:srgbClr val="FF0000"/>
                </a:solidFill>
                <a:latin typeface="+mn-lt"/>
                <a:cs typeface="Arial" pitchFamily="34" charset="0"/>
              </a:rPr>
              <a:t>B.</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Simplifying </a:t>
            </a:r>
            <a:r>
              <a:rPr lang="en-GB" sz="3200" dirty="0">
                <a:solidFill>
                  <a:srgbClr val="007FC4"/>
                </a:solidFill>
                <a:latin typeface="+mn-lt"/>
                <a:ea typeface="+mj-ea"/>
                <a:cs typeface="Arial" pitchFamily="34" charset="0"/>
              </a:rPr>
              <a:t>tax for unincorporated </a:t>
            </a:r>
            <a:r>
              <a:rPr lang="en-GB" sz="3200" dirty="0" smtClean="0">
                <a:solidFill>
                  <a:srgbClr val="007FC4"/>
                </a:solidFill>
                <a:latin typeface="+mn-lt"/>
                <a:ea typeface="+mj-ea"/>
                <a:cs typeface="Arial" pitchFamily="34" charset="0"/>
              </a:rPr>
              <a:t>businesses</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178280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endParaRPr lang="en-GB" sz="2400" dirty="0" smtClean="0"/>
          </a:p>
          <a:p>
            <a:r>
              <a:rPr lang="en-GB" sz="2400" dirty="0" smtClean="0"/>
              <a:t>“A </a:t>
            </a:r>
            <a:r>
              <a:rPr lang="en-GB" sz="2400" dirty="0"/>
              <a:t>significant proportion of individuals who currently complete annual tax returns operate unincorporated property businesses. With nearly two-thirds having just one property and all but a small minority having five or fewer, many of these property businesses are relatively </a:t>
            </a:r>
            <a:r>
              <a:rPr lang="en-GB" sz="2400" dirty="0" smtClean="0"/>
              <a:t>straightforward”</a:t>
            </a:r>
            <a:endParaRPr lang="en-GB" sz="2400" dirty="0"/>
          </a:p>
          <a:p>
            <a:r>
              <a:rPr lang="en-GB" sz="2400" dirty="0" smtClean="0"/>
              <a:t>“Over </a:t>
            </a:r>
            <a:r>
              <a:rPr lang="en-GB" sz="2400" dirty="0"/>
              <a:t>2.5 million property businesses could benefit from having the option to use the </a:t>
            </a:r>
            <a:r>
              <a:rPr lang="en-GB" sz="2400" b="1" dirty="0">
                <a:solidFill>
                  <a:srgbClr val="FF0000"/>
                </a:solidFill>
              </a:rPr>
              <a:t>cash </a:t>
            </a:r>
            <a:r>
              <a:rPr lang="en-GB" sz="2400" b="1" dirty="0" smtClean="0">
                <a:solidFill>
                  <a:srgbClr val="FF0000"/>
                </a:solidFill>
              </a:rPr>
              <a:t>basis</a:t>
            </a:r>
            <a:r>
              <a:rPr lang="en-GB" sz="2400" dirty="0" smtClean="0"/>
              <a:t>”</a:t>
            </a:r>
          </a:p>
          <a:p>
            <a:r>
              <a:rPr lang="en-GB" sz="2400" dirty="0" smtClean="0"/>
              <a:t>“Although </a:t>
            </a:r>
            <a:r>
              <a:rPr lang="en-GB" sz="2400" dirty="0"/>
              <a:t>open to most unincorporated property businesses, it would be designed with the simplest property businesses in mind – individuals with small numbers of properties or those who have property income alongside another main source of </a:t>
            </a:r>
            <a:r>
              <a:rPr lang="en-GB" sz="2400" dirty="0" smtClean="0"/>
              <a:t>income”</a:t>
            </a:r>
          </a:p>
        </p:txBody>
      </p:sp>
      <p:sp>
        <p:nvSpPr>
          <p:cNvPr id="9219" name="Title 2"/>
          <p:cNvSpPr>
            <a:spLocks noGrp="1"/>
          </p:cNvSpPr>
          <p:nvPr>
            <p:ph type="title"/>
          </p:nvPr>
        </p:nvSpPr>
        <p:spPr>
          <a:xfrm>
            <a:off x="611560" y="476672"/>
            <a:ext cx="8063662" cy="720000"/>
          </a:xfrm>
        </p:spPr>
        <p:txBody>
          <a:bodyPr>
            <a:noAutofit/>
          </a:bodyPr>
          <a:lstStyle/>
          <a:p>
            <a:r>
              <a:rPr lang="en-GB" sz="3200" dirty="0" smtClean="0">
                <a:solidFill>
                  <a:srgbClr val="FF0000"/>
                </a:solidFill>
                <a:latin typeface="+mn-lt"/>
                <a:cs typeface="Arial" pitchFamily="34" charset="0"/>
              </a:rPr>
              <a:t>C.</a:t>
            </a:r>
            <a:r>
              <a:rPr lang="en-GB" sz="3200" dirty="0" smtClean="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Simplified </a:t>
            </a:r>
            <a:r>
              <a:rPr lang="en-GB" sz="3200" dirty="0">
                <a:solidFill>
                  <a:srgbClr val="007FC4"/>
                </a:solidFill>
                <a:latin typeface="+mn-lt"/>
                <a:ea typeface="+mj-ea"/>
                <a:cs typeface="Arial" pitchFamily="34" charset="0"/>
              </a:rPr>
              <a:t>cash basis </a:t>
            </a:r>
            <a:r>
              <a:rPr lang="en-GB" sz="3200" dirty="0" smtClean="0">
                <a:solidFill>
                  <a:srgbClr val="007FC4"/>
                </a:solidFill>
                <a:latin typeface="+mn-lt"/>
                <a:ea typeface="+mj-ea"/>
                <a:cs typeface="Arial" pitchFamily="34" charset="0"/>
              </a:rPr>
              <a:t>for unincorporated </a:t>
            </a:r>
            <a:r>
              <a:rPr lang="en-GB" sz="3200" dirty="0" smtClean="0">
                <a:solidFill>
                  <a:srgbClr val="FF0000"/>
                </a:solidFill>
                <a:latin typeface="+mn-lt"/>
                <a:ea typeface="+mj-ea"/>
                <a:cs typeface="Arial" pitchFamily="34" charset="0"/>
              </a:rPr>
              <a:t>property </a:t>
            </a:r>
            <a:r>
              <a:rPr lang="en-GB" sz="3200" dirty="0" smtClean="0">
                <a:solidFill>
                  <a:srgbClr val="007FC4"/>
                </a:solidFill>
                <a:latin typeface="+mn-lt"/>
                <a:ea typeface="+mj-ea"/>
                <a:cs typeface="Arial" pitchFamily="34" charset="0"/>
              </a:rPr>
              <a:t>businesses</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968328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1340688"/>
            <a:ext cx="8208912" cy="4968632"/>
          </a:xfrm>
        </p:spPr>
        <p:txBody>
          <a:bodyPr>
            <a:noAutofit/>
          </a:bodyPr>
          <a:lstStyle/>
          <a:p>
            <a:r>
              <a:rPr lang="en-GB" sz="2400" dirty="0" smtClean="0"/>
              <a:t>Differences from cash-basis for trading businesses:</a:t>
            </a:r>
          </a:p>
          <a:p>
            <a:pPr lvl="1"/>
            <a:r>
              <a:rPr lang="en-GB" sz="2400" dirty="0" smtClean="0"/>
              <a:t>No eligibility criterion based on turnover</a:t>
            </a:r>
          </a:p>
          <a:p>
            <a:pPr lvl="1"/>
            <a:r>
              <a:rPr lang="en-GB" sz="2400" dirty="0" smtClean="0"/>
              <a:t>No £500 fixed ceiling for interest deductions (but other restrictions apply)</a:t>
            </a:r>
          </a:p>
          <a:p>
            <a:pPr marL="422041" lvl="1" indent="0">
              <a:buNone/>
            </a:pPr>
            <a:endParaRPr lang="en-GB" sz="2400" dirty="0" smtClean="0"/>
          </a:p>
          <a:p>
            <a:r>
              <a:rPr lang="en-GB" sz="2400" dirty="0" smtClean="0"/>
              <a:t>Overall, nothing particularly radical in the specific proposals relating to property businesses – but the general MTD proposals also apply to these businesses </a:t>
            </a:r>
          </a:p>
          <a:p>
            <a:pPr marL="0" indent="0">
              <a:buNone/>
            </a:pPr>
            <a:endParaRPr lang="en-GB" sz="2400" dirty="0"/>
          </a:p>
          <a:p>
            <a:pPr marL="0" indent="0">
              <a:buNone/>
            </a:pPr>
            <a:r>
              <a:rPr lang="en-GB" sz="2400" dirty="0" smtClean="0"/>
              <a:t>(</a:t>
            </a:r>
            <a:r>
              <a:rPr lang="en-GB" sz="2400" i="1" dirty="0" smtClean="0"/>
              <a:t>Please refer to ATT’s response for detailed comment</a:t>
            </a:r>
            <a:r>
              <a:rPr lang="en-GB" sz="2400" dirty="0" smtClean="0"/>
              <a:t>.)</a:t>
            </a:r>
          </a:p>
          <a:p>
            <a:pPr lvl="1"/>
            <a:endParaRPr lang="en-GB" sz="2600" dirty="0" smtClean="0"/>
          </a:p>
        </p:txBody>
      </p:sp>
      <p:sp>
        <p:nvSpPr>
          <p:cNvPr id="9219" name="Title 2"/>
          <p:cNvSpPr>
            <a:spLocks noGrp="1"/>
          </p:cNvSpPr>
          <p:nvPr>
            <p:ph type="title"/>
          </p:nvPr>
        </p:nvSpPr>
        <p:spPr/>
        <p:txBody>
          <a:bodyPr>
            <a:noAutofit/>
          </a:bodyPr>
          <a:lstStyle/>
          <a:p>
            <a:r>
              <a:rPr lang="en-GB" sz="3200" dirty="0">
                <a:solidFill>
                  <a:srgbClr val="FF0000"/>
                </a:solidFill>
                <a:latin typeface="+mn-lt"/>
                <a:cs typeface="Arial" pitchFamily="34" charset="0"/>
              </a:rPr>
              <a:t>C.</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Simplified </a:t>
            </a:r>
            <a:r>
              <a:rPr lang="en-GB" sz="3200" dirty="0">
                <a:solidFill>
                  <a:srgbClr val="007FC4"/>
                </a:solidFill>
                <a:latin typeface="+mn-lt"/>
                <a:ea typeface="+mj-ea"/>
                <a:cs typeface="Arial" pitchFamily="34" charset="0"/>
              </a:rPr>
              <a:t>cash basis </a:t>
            </a:r>
            <a:r>
              <a:rPr lang="en-GB" sz="3200" dirty="0" smtClean="0">
                <a:solidFill>
                  <a:srgbClr val="007FC4"/>
                </a:solidFill>
                <a:latin typeface="+mn-lt"/>
                <a:ea typeface="+mj-ea"/>
                <a:cs typeface="Arial" pitchFamily="34" charset="0"/>
              </a:rPr>
              <a:t>for unincorporated property businesses </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055705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r>
              <a:rPr lang="en-GB" sz="2400" dirty="0" smtClean="0"/>
              <a:t>“The opportunity </a:t>
            </a:r>
            <a:r>
              <a:rPr lang="en-GB" sz="2400" dirty="0"/>
              <a:t>to voluntarily pay as you go will not change the </a:t>
            </a:r>
            <a:r>
              <a:rPr lang="en-GB" sz="2400" dirty="0" smtClean="0"/>
              <a:t>statutory due </a:t>
            </a:r>
            <a:r>
              <a:rPr lang="en-GB" sz="2400" dirty="0"/>
              <a:t>dates for these </a:t>
            </a:r>
            <a:r>
              <a:rPr lang="en-GB" sz="2400" dirty="0" smtClean="0"/>
              <a:t>taxes”</a:t>
            </a:r>
          </a:p>
          <a:p>
            <a:r>
              <a:rPr lang="en-GB" sz="2400" dirty="0" smtClean="0"/>
              <a:t>“Voluntary </a:t>
            </a:r>
            <a:r>
              <a:rPr lang="en-GB" sz="2400" dirty="0"/>
              <a:t>payments will sit on the customer’s digital account as a credit</a:t>
            </a:r>
            <a:r>
              <a:rPr lang="en-GB" sz="2400" dirty="0" smtClean="0"/>
              <a:t>. These </a:t>
            </a:r>
            <a:r>
              <a:rPr lang="en-GB" sz="2400" dirty="0"/>
              <a:t>credits will be allocated </a:t>
            </a:r>
            <a:r>
              <a:rPr lang="en-GB" sz="2400" dirty="0" smtClean="0"/>
              <a:t> against </a:t>
            </a:r>
            <a:r>
              <a:rPr lang="en-GB" sz="2400" dirty="0"/>
              <a:t>liabilities as they become due, </a:t>
            </a:r>
            <a:r>
              <a:rPr lang="en-GB" sz="2400" dirty="0" smtClean="0"/>
              <a:t>across their </a:t>
            </a:r>
            <a:r>
              <a:rPr lang="en-GB" sz="2400" dirty="0"/>
              <a:t>taxes, using </a:t>
            </a:r>
            <a:r>
              <a:rPr lang="en-GB" sz="2400" b="1" dirty="0">
                <a:solidFill>
                  <a:srgbClr val="FF0000"/>
                </a:solidFill>
              </a:rPr>
              <a:t>appropriation rules set by HMRC </a:t>
            </a:r>
            <a:r>
              <a:rPr lang="en-GB" sz="2400" dirty="0"/>
              <a:t>(generally a first in first </a:t>
            </a:r>
            <a:r>
              <a:rPr lang="en-GB" sz="2400" dirty="0" smtClean="0"/>
              <a:t>out basis</a:t>
            </a:r>
            <a:r>
              <a:rPr lang="en-GB" sz="2400" dirty="0"/>
              <a:t>, subject to certain over-riding </a:t>
            </a:r>
            <a:r>
              <a:rPr lang="en-GB" sz="2400" dirty="0" smtClean="0"/>
              <a:t>criteria…)”</a:t>
            </a:r>
          </a:p>
          <a:p>
            <a:r>
              <a:rPr lang="en-GB" sz="2400" dirty="0"/>
              <a:t>“Customers will be able to make a voluntary payment in several ways</a:t>
            </a:r>
            <a:r>
              <a:rPr lang="en-GB" sz="2400" dirty="0" smtClean="0"/>
              <a:t>.”</a:t>
            </a:r>
          </a:p>
          <a:p>
            <a:r>
              <a:rPr lang="en-GB" sz="2400" dirty="0"/>
              <a:t>“We envisage the software/digital tax account will </a:t>
            </a:r>
            <a:r>
              <a:rPr lang="en-GB" sz="2400" dirty="0" smtClean="0"/>
              <a:t>ask the </a:t>
            </a:r>
            <a:r>
              <a:rPr lang="en-GB" sz="2400" dirty="0"/>
              <a:t>customer when they submit the update whether they want to make </a:t>
            </a:r>
            <a:r>
              <a:rPr lang="en-GB" sz="2400" dirty="0" smtClean="0"/>
              <a:t>a voluntary </a:t>
            </a:r>
            <a:r>
              <a:rPr lang="en-GB" sz="2400" dirty="0"/>
              <a:t>payment towards their tax bill</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smtClean="0">
                <a:solidFill>
                  <a:srgbClr val="FF0000"/>
                </a:solidFill>
                <a:latin typeface="+mn-lt"/>
                <a:cs typeface="Arial" pitchFamily="34" charset="0"/>
              </a:rPr>
              <a:t>D.</a:t>
            </a:r>
            <a:r>
              <a:rPr lang="en-GB" sz="3200" dirty="0" smtClean="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Voluntary </a:t>
            </a:r>
            <a:r>
              <a:rPr lang="en-GB" sz="3200" dirty="0">
                <a:solidFill>
                  <a:srgbClr val="007FC4"/>
                </a:solidFill>
                <a:latin typeface="+mn-lt"/>
                <a:ea typeface="+mj-ea"/>
                <a:cs typeface="Arial" pitchFamily="34" charset="0"/>
              </a:rPr>
              <a:t>pay as you go</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92675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normAutofit/>
          </a:bodyPr>
          <a:lstStyle/>
          <a:p>
            <a:pPr lvl="0">
              <a:spcBef>
                <a:spcPts val="1800"/>
              </a:spcBef>
            </a:pPr>
            <a:r>
              <a:rPr lang="en-GB" sz="2400" dirty="0" smtClean="0"/>
              <a:t>Rationale and vision for </a:t>
            </a:r>
            <a:r>
              <a:rPr lang="en-GB" sz="2400" i="1" dirty="0" smtClean="0"/>
              <a:t>Making Tax Digital </a:t>
            </a:r>
            <a:r>
              <a:rPr lang="en-GB" sz="2400" dirty="0" smtClean="0"/>
              <a:t>(MTD)</a:t>
            </a:r>
            <a:endParaRPr lang="en-GB" sz="2400" dirty="0"/>
          </a:p>
          <a:p>
            <a:pPr lvl="0">
              <a:spcBef>
                <a:spcPts val="1800"/>
              </a:spcBef>
            </a:pPr>
            <a:r>
              <a:rPr lang="en-GB" sz="2400" dirty="0"/>
              <a:t>Key points from the six MTD consultations</a:t>
            </a:r>
          </a:p>
          <a:p>
            <a:pPr lvl="0">
              <a:spcBef>
                <a:spcPts val="1800"/>
              </a:spcBef>
            </a:pPr>
            <a:r>
              <a:rPr lang="en-GB" sz="2400" dirty="0"/>
              <a:t>Key points from ATT’s </a:t>
            </a:r>
            <a:r>
              <a:rPr lang="en-GB" sz="2400" dirty="0" smtClean="0"/>
              <a:t>responses</a:t>
            </a:r>
          </a:p>
          <a:p>
            <a:pPr lvl="0">
              <a:spcBef>
                <a:spcPts val="1800"/>
              </a:spcBef>
            </a:pPr>
            <a:r>
              <a:rPr lang="en-GB" sz="2400" dirty="0" smtClean="0"/>
              <a:t>Key points from the joint CIOT/ATT members’ survey </a:t>
            </a:r>
            <a:endParaRPr lang="en-GB" sz="2400" dirty="0"/>
          </a:p>
          <a:p>
            <a:pPr lvl="0">
              <a:spcBef>
                <a:spcPts val="1800"/>
              </a:spcBef>
            </a:pPr>
            <a:r>
              <a:rPr lang="en-GB" sz="2400" dirty="0"/>
              <a:t>Threats and opportunities for </a:t>
            </a:r>
            <a:r>
              <a:rPr lang="en-GB" sz="2400" dirty="0" smtClean="0"/>
              <a:t>members</a:t>
            </a:r>
          </a:p>
          <a:p>
            <a:pPr lvl="0">
              <a:spcBef>
                <a:spcPts val="1800"/>
              </a:spcBef>
            </a:pPr>
            <a:r>
              <a:rPr lang="en-GB" sz="2400" dirty="0" smtClean="0"/>
              <a:t>Next steps for ATT</a:t>
            </a:r>
            <a:endParaRPr lang="en-GB" sz="2400" dirty="0"/>
          </a:p>
        </p:txBody>
      </p:sp>
      <p:sp>
        <p:nvSpPr>
          <p:cNvPr id="9219" name="Title 2"/>
          <p:cNvSpPr>
            <a:spLocks noGrp="1"/>
          </p:cNvSpPr>
          <p:nvPr>
            <p:ph type="title"/>
          </p:nvPr>
        </p:nvSpPr>
        <p:spPr/>
        <p:txBody>
          <a:bodyPr>
            <a:normAutofit/>
          </a:bodyPr>
          <a:lstStyle/>
          <a:p>
            <a:r>
              <a:rPr lang="en-GB" sz="3200" dirty="0" smtClean="0">
                <a:solidFill>
                  <a:srgbClr val="007FC4"/>
                </a:solidFill>
                <a:latin typeface="+mn-lt"/>
                <a:ea typeface="+mj-ea"/>
                <a:cs typeface="Arial" pitchFamily="34" charset="0"/>
              </a:rPr>
              <a:t>Making Tax Digital – whistle-stop version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3756224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lvl="1" indent="0">
              <a:spcBef>
                <a:spcPts val="0"/>
              </a:spcBef>
              <a:buNone/>
            </a:pPr>
            <a:r>
              <a:rPr lang="en-GB" sz="2400" b="1" dirty="0">
                <a:solidFill>
                  <a:srgbClr val="FF0000"/>
                </a:solidFill>
              </a:rPr>
              <a:t>ATT Response (1 of </a:t>
            </a:r>
            <a:r>
              <a:rPr lang="en-GB" sz="2400" b="1" dirty="0" smtClean="0">
                <a:solidFill>
                  <a:srgbClr val="FF0000"/>
                </a:solidFill>
              </a:rPr>
              <a:t>3)</a:t>
            </a:r>
            <a:endParaRPr lang="en-GB" sz="2400" b="1" dirty="0">
              <a:solidFill>
                <a:srgbClr val="FF0000"/>
              </a:solidFill>
            </a:endParaRPr>
          </a:p>
          <a:p>
            <a:r>
              <a:rPr lang="en-GB" sz="2400" dirty="0" smtClean="0"/>
              <a:t>“These (PAYG) proposals </a:t>
            </a:r>
            <a:r>
              <a:rPr lang="en-GB" sz="2400" dirty="0"/>
              <a:t>only apply to taxpayers who are providing digital quarterly reports. </a:t>
            </a:r>
            <a:r>
              <a:rPr lang="en-GB" sz="2400" dirty="0" smtClean="0"/>
              <a:t>This disadvantages </a:t>
            </a:r>
            <a:r>
              <a:rPr lang="en-GB" sz="2400" dirty="0"/>
              <a:t>those not providing digital updates (including significantly the </a:t>
            </a:r>
            <a:r>
              <a:rPr lang="en-GB" sz="2400" dirty="0" smtClean="0"/>
              <a:t>digitally excluded</a:t>
            </a:r>
            <a:r>
              <a:rPr lang="en-GB" sz="2400" dirty="0"/>
              <a:t>). There is no reason to assume that these groups might not also want </a:t>
            </a:r>
            <a:r>
              <a:rPr lang="en-GB" sz="2400" dirty="0" smtClean="0"/>
              <a:t>to  budget </a:t>
            </a:r>
            <a:r>
              <a:rPr lang="en-GB" sz="2400" dirty="0"/>
              <a:t>and plan ahead</a:t>
            </a:r>
            <a:r>
              <a:rPr lang="en-GB" sz="2400" dirty="0" smtClean="0"/>
              <a:t>.”</a:t>
            </a:r>
            <a:endParaRPr lang="en-GB" sz="2400" dirty="0"/>
          </a:p>
          <a:p>
            <a:r>
              <a:rPr lang="en-GB" sz="2400" dirty="0" smtClean="0"/>
              <a:t>“The </a:t>
            </a:r>
            <a:r>
              <a:rPr lang="en-GB" sz="2400" dirty="0"/>
              <a:t>proposals as they stand come across as confusing in terms of the allocation </a:t>
            </a:r>
            <a:r>
              <a:rPr lang="en-GB" sz="2400" dirty="0" smtClean="0"/>
              <a:t>of voluntary </a:t>
            </a:r>
            <a:r>
              <a:rPr lang="en-GB" sz="2400" dirty="0"/>
              <a:t>payments and we believe taxpayers will find this hard to follow</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D.</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Voluntary </a:t>
            </a:r>
            <a:r>
              <a:rPr lang="en-GB" sz="3200" dirty="0">
                <a:solidFill>
                  <a:srgbClr val="007FC4"/>
                </a:solidFill>
                <a:latin typeface="+mn-lt"/>
                <a:ea typeface="+mj-ea"/>
                <a:cs typeface="Arial" pitchFamily="34" charset="0"/>
              </a:rPr>
              <a:t>pay as you </a:t>
            </a:r>
            <a:r>
              <a:rPr lang="en-GB" sz="3200" dirty="0" smtClean="0">
                <a:solidFill>
                  <a:srgbClr val="007FC4"/>
                </a:solidFill>
                <a:latin typeface="+mn-lt"/>
                <a:ea typeface="+mj-ea"/>
                <a:cs typeface="Arial" pitchFamily="34" charset="0"/>
              </a:rPr>
              <a:t>go</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209887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lvl="1" indent="0">
              <a:spcBef>
                <a:spcPts val="0"/>
              </a:spcBef>
              <a:buNone/>
            </a:pPr>
            <a:r>
              <a:rPr lang="en-GB" sz="2400" b="1" dirty="0">
                <a:solidFill>
                  <a:srgbClr val="FF0000"/>
                </a:solidFill>
              </a:rPr>
              <a:t>ATT Response </a:t>
            </a:r>
            <a:r>
              <a:rPr lang="en-GB" sz="2400" b="1" dirty="0" smtClean="0">
                <a:solidFill>
                  <a:srgbClr val="FF0000"/>
                </a:solidFill>
              </a:rPr>
              <a:t>(2 </a:t>
            </a:r>
            <a:r>
              <a:rPr lang="en-GB" sz="2400" b="1" dirty="0">
                <a:solidFill>
                  <a:srgbClr val="FF0000"/>
                </a:solidFill>
              </a:rPr>
              <a:t>of </a:t>
            </a:r>
            <a:r>
              <a:rPr lang="en-GB" sz="2400" b="1" dirty="0" smtClean="0">
                <a:solidFill>
                  <a:srgbClr val="FF0000"/>
                </a:solidFill>
              </a:rPr>
              <a:t>3)</a:t>
            </a:r>
            <a:endParaRPr lang="en-GB" sz="2400" b="1" dirty="0">
              <a:solidFill>
                <a:srgbClr val="FF0000"/>
              </a:solidFill>
            </a:endParaRPr>
          </a:p>
          <a:p>
            <a:r>
              <a:rPr lang="en-GB" sz="2400" dirty="0" smtClean="0"/>
              <a:t>“HMRC </a:t>
            </a:r>
            <a:r>
              <a:rPr lang="en-GB" sz="2400" dirty="0"/>
              <a:t>need to be very wary of imposing too much change too soon on taxpayers. </a:t>
            </a:r>
            <a:r>
              <a:rPr lang="en-GB" sz="2400" dirty="0" smtClean="0"/>
              <a:t>It might </a:t>
            </a:r>
            <a:r>
              <a:rPr lang="en-GB" sz="2400" dirty="0"/>
              <a:t>therefore be better to allow taxpayers to become familiar </a:t>
            </a:r>
            <a:r>
              <a:rPr lang="en-GB" sz="2400" dirty="0" smtClean="0"/>
              <a:t>with quarterly reporting before </a:t>
            </a:r>
            <a:r>
              <a:rPr lang="en-GB" sz="2400" dirty="0"/>
              <a:t>introducing PAYG</a:t>
            </a:r>
            <a:r>
              <a:rPr lang="en-GB" sz="2400" dirty="0" smtClean="0"/>
              <a:t>.”</a:t>
            </a:r>
          </a:p>
          <a:p>
            <a:pPr marL="0" indent="0">
              <a:buNone/>
            </a:pPr>
            <a:endParaRPr lang="en-GB" sz="2400" dirty="0" smtClean="0"/>
          </a:p>
          <a:p>
            <a:r>
              <a:rPr lang="en-GB" sz="2400" dirty="0" smtClean="0"/>
              <a:t>“If </a:t>
            </a:r>
            <a:r>
              <a:rPr lang="en-GB" sz="2400" dirty="0"/>
              <a:t>it is not made clear that payment </a:t>
            </a:r>
            <a:r>
              <a:rPr lang="en-GB" sz="2400" dirty="0" smtClean="0"/>
              <a:t>is optional (when a quarterly report is made), </a:t>
            </a:r>
            <a:r>
              <a:rPr lang="en-GB" sz="2400" dirty="0"/>
              <a:t>many taxpayers may believe that because the system has taken </a:t>
            </a:r>
            <a:r>
              <a:rPr lang="en-GB" sz="2400" dirty="0" smtClean="0"/>
              <a:t>them directly </a:t>
            </a:r>
            <a:r>
              <a:rPr lang="en-GB" sz="2400" dirty="0"/>
              <a:t>to the payment screen that payment must now be made</a:t>
            </a:r>
            <a:r>
              <a:rPr lang="en-GB" sz="2400" dirty="0" smtClean="0"/>
              <a:t>.”</a:t>
            </a:r>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D.</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Voluntary </a:t>
            </a:r>
            <a:r>
              <a:rPr lang="en-GB" sz="3200" dirty="0">
                <a:solidFill>
                  <a:srgbClr val="007FC4"/>
                </a:solidFill>
                <a:latin typeface="+mn-lt"/>
                <a:ea typeface="+mj-ea"/>
                <a:cs typeface="Arial" pitchFamily="34" charset="0"/>
              </a:rPr>
              <a:t>pay as you </a:t>
            </a:r>
            <a:r>
              <a:rPr lang="en-GB" sz="3200" dirty="0" smtClean="0">
                <a:solidFill>
                  <a:srgbClr val="007FC4"/>
                </a:solidFill>
                <a:latin typeface="+mn-lt"/>
                <a:ea typeface="+mj-ea"/>
                <a:cs typeface="Arial" pitchFamily="34" charset="0"/>
              </a:rPr>
              <a:t>go</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921128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pPr marL="0" lvl="1" indent="0">
              <a:spcBef>
                <a:spcPts val="0"/>
              </a:spcBef>
              <a:buNone/>
            </a:pPr>
            <a:r>
              <a:rPr lang="en-GB" sz="2400" b="1" dirty="0">
                <a:solidFill>
                  <a:srgbClr val="FF0000"/>
                </a:solidFill>
              </a:rPr>
              <a:t>ATT Response </a:t>
            </a:r>
            <a:r>
              <a:rPr lang="en-GB" sz="2400" b="1" dirty="0" smtClean="0">
                <a:solidFill>
                  <a:srgbClr val="FF0000"/>
                </a:solidFill>
              </a:rPr>
              <a:t>(3 </a:t>
            </a:r>
            <a:r>
              <a:rPr lang="en-GB" sz="2400" b="1" dirty="0">
                <a:solidFill>
                  <a:srgbClr val="FF0000"/>
                </a:solidFill>
              </a:rPr>
              <a:t>of </a:t>
            </a:r>
            <a:r>
              <a:rPr lang="en-GB" sz="2400" b="1" dirty="0" smtClean="0">
                <a:solidFill>
                  <a:srgbClr val="FF0000"/>
                </a:solidFill>
              </a:rPr>
              <a:t>3)</a:t>
            </a:r>
            <a:endParaRPr lang="en-GB" sz="2400" b="1" dirty="0">
              <a:solidFill>
                <a:srgbClr val="FF0000"/>
              </a:solidFill>
            </a:endParaRPr>
          </a:p>
          <a:p>
            <a:r>
              <a:rPr lang="en-GB" sz="2400" dirty="0" smtClean="0"/>
              <a:t>“We </a:t>
            </a:r>
            <a:r>
              <a:rPr lang="en-GB" sz="2400" dirty="0"/>
              <a:t>believe </a:t>
            </a:r>
            <a:r>
              <a:rPr lang="en-GB" sz="2400" dirty="0" smtClean="0"/>
              <a:t>that those </a:t>
            </a:r>
            <a:r>
              <a:rPr lang="en-GB" sz="2400" dirty="0"/>
              <a:t>who are exempted from quarterly digital reporting by virtue either of being </a:t>
            </a:r>
            <a:r>
              <a:rPr lang="en-GB" sz="2400" dirty="0" smtClean="0"/>
              <a:t>digitally excluded </a:t>
            </a:r>
            <a:r>
              <a:rPr lang="en-GB" sz="2400" dirty="0"/>
              <a:t>or of having low turnover but who do use the current Budget Payment </a:t>
            </a:r>
            <a:r>
              <a:rPr lang="en-GB" sz="2400" dirty="0" smtClean="0"/>
              <a:t>Plan </a:t>
            </a:r>
            <a:r>
              <a:rPr lang="en-GB" sz="2400" dirty="0"/>
              <a:t>should </a:t>
            </a:r>
            <a:r>
              <a:rPr lang="en-GB" sz="2400" dirty="0" smtClean="0"/>
              <a:t>be afforded </a:t>
            </a:r>
            <a:r>
              <a:rPr lang="en-GB" sz="2400" dirty="0"/>
              <a:t>the same ability to have their direct debit payments repaid to them if they find </a:t>
            </a:r>
            <a:r>
              <a:rPr lang="en-GB" sz="2400" dirty="0" smtClean="0"/>
              <a:t>that they </a:t>
            </a:r>
            <a:r>
              <a:rPr lang="en-GB" sz="2400" dirty="0"/>
              <a:t>need that money back</a:t>
            </a:r>
            <a:r>
              <a:rPr lang="en-GB" sz="2400" dirty="0" smtClean="0"/>
              <a:t>.”</a:t>
            </a:r>
          </a:p>
          <a:p>
            <a:r>
              <a:rPr lang="en-GB" sz="2400" dirty="0" smtClean="0"/>
              <a:t>There should be clarity as to how a voluntary payment is to be applied. (Significant for payments on account.)</a:t>
            </a:r>
          </a:p>
          <a:p>
            <a:r>
              <a:rPr lang="en-GB" sz="2400" dirty="0" smtClean="0"/>
              <a:t>“We </a:t>
            </a:r>
            <a:r>
              <a:rPr lang="en-GB" sz="2400" dirty="0"/>
              <a:t>wonder if there is still the same requirement to have payments on account if taxpayers </a:t>
            </a:r>
            <a:r>
              <a:rPr lang="en-GB" sz="2400" dirty="0" smtClean="0"/>
              <a:t>are making </a:t>
            </a:r>
            <a:r>
              <a:rPr lang="en-GB" sz="2400" dirty="0"/>
              <a:t>payments as they go along in real time</a:t>
            </a:r>
            <a:r>
              <a:rPr lang="en-GB" sz="2400" dirty="0" smtClean="0"/>
              <a:t>.”</a:t>
            </a:r>
            <a:endParaRPr lang="en-GB" sz="2400" dirty="0"/>
          </a:p>
        </p:txBody>
      </p:sp>
      <p:sp>
        <p:nvSpPr>
          <p:cNvPr id="9219" name="Title 2"/>
          <p:cNvSpPr>
            <a:spLocks noGrp="1"/>
          </p:cNvSpPr>
          <p:nvPr>
            <p:ph type="title"/>
          </p:nvPr>
        </p:nvSpPr>
        <p:spPr/>
        <p:txBody>
          <a:bodyPr>
            <a:noAutofit/>
          </a:bodyPr>
          <a:lstStyle/>
          <a:p>
            <a:r>
              <a:rPr lang="en-GB" sz="3200" dirty="0">
                <a:solidFill>
                  <a:srgbClr val="FF0000"/>
                </a:solidFill>
                <a:latin typeface="+mn-lt"/>
                <a:cs typeface="Arial" pitchFamily="34" charset="0"/>
              </a:rPr>
              <a:t>D.</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Voluntary </a:t>
            </a:r>
            <a:r>
              <a:rPr lang="en-GB" sz="3200" dirty="0">
                <a:solidFill>
                  <a:srgbClr val="007FC4"/>
                </a:solidFill>
                <a:latin typeface="+mn-lt"/>
                <a:ea typeface="+mj-ea"/>
                <a:cs typeface="Arial" pitchFamily="34" charset="0"/>
              </a:rPr>
              <a:t>pay as you </a:t>
            </a:r>
            <a:r>
              <a:rPr lang="en-GB" sz="3200" dirty="0" smtClean="0">
                <a:solidFill>
                  <a:srgbClr val="007FC4"/>
                </a:solidFill>
                <a:latin typeface="+mn-lt"/>
                <a:ea typeface="+mj-ea"/>
                <a:cs typeface="Arial" pitchFamily="34" charset="0"/>
              </a:rPr>
              <a:t>go</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012685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endParaRPr lang="en-GB" sz="2400" dirty="0" smtClean="0"/>
          </a:p>
          <a:p>
            <a:r>
              <a:rPr lang="en-GB" sz="2400" dirty="0" smtClean="0"/>
              <a:t>“We </a:t>
            </a:r>
            <a:r>
              <a:rPr lang="en-GB" sz="2400" dirty="0"/>
              <a:t>are seeking comments on </a:t>
            </a:r>
            <a:endParaRPr lang="en-GB" sz="2400" dirty="0" smtClean="0"/>
          </a:p>
          <a:p>
            <a:pPr lvl="1"/>
            <a:r>
              <a:rPr lang="en-GB" sz="2400" dirty="0" smtClean="0"/>
              <a:t>how </a:t>
            </a:r>
            <a:r>
              <a:rPr lang="en-GB" sz="2400" dirty="0"/>
              <a:t>to adapt existing tax administration powers for MTD; </a:t>
            </a:r>
            <a:endParaRPr lang="en-GB" sz="2400" dirty="0" smtClean="0"/>
          </a:p>
          <a:p>
            <a:pPr lvl="1"/>
            <a:r>
              <a:rPr lang="en-GB" sz="2400" dirty="0" smtClean="0"/>
              <a:t>proposing </a:t>
            </a:r>
            <a:r>
              <a:rPr lang="en-GB" sz="2400" dirty="0"/>
              <a:t>new penalty models which build on previous consultation; and </a:t>
            </a:r>
            <a:endParaRPr lang="en-GB" sz="2400" dirty="0" smtClean="0"/>
          </a:p>
          <a:p>
            <a:pPr lvl="1"/>
            <a:r>
              <a:rPr lang="en-GB" sz="2400" dirty="0" smtClean="0"/>
              <a:t>setting </a:t>
            </a:r>
            <a:r>
              <a:rPr lang="en-GB" sz="2400" dirty="0"/>
              <a:t>out the first steps towards alignment of tax administration legislation across taxes with proposals on the alignment of interest rules</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smtClean="0">
                <a:solidFill>
                  <a:srgbClr val="FF0000"/>
                </a:solidFill>
                <a:latin typeface="+mn-lt"/>
                <a:cs typeface="Arial" pitchFamily="34" charset="0"/>
              </a:rPr>
              <a:t>E.</a:t>
            </a:r>
            <a:r>
              <a:rPr lang="en-GB" sz="3200" dirty="0" smtClean="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31276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755576" y="980648"/>
            <a:ext cx="8208912" cy="4968632"/>
          </a:xfrm>
        </p:spPr>
        <p:txBody>
          <a:bodyPr>
            <a:noAutofit/>
          </a:bodyPr>
          <a:lstStyle/>
          <a:p>
            <a:endParaRPr lang="en-GB" sz="2600" b="1" dirty="0" smtClean="0"/>
          </a:p>
          <a:p>
            <a:r>
              <a:rPr lang="en-GB" sz="2400" b="1" dirty="0" smtClean="0"/>
              <a:t>Interventions</a:t>
            </a:r>
            <a:r>
              <a:rPr lang="en-GB" sz="2400" dirty="0" smtClean="0"/>
              <a:t>:</a:t>
            </a:r>
          </a:p>
          <a:p>
            <a:pPr lvl="1"/>
            <a:r>
              <a:rPr lang="en-GB" sz="2400" dirty="0" smtClean="0"/>
              <a:t>“The </a:t>
            </a:r>
            <a:r>
              <a:rPr lang="en-GB" sz="2400" dirty="0"/>
              <a:t>introduction of digital tax accounts provides more opportunities to </a:t>
            </a:r>
            <a:r>
              <a:rPr lang="en-GB" sz="2400" dirty="0" smtClean="0"/>
              <a:t>help customers </a:t>
            </a:r>
            <a:r>
              <a:rPr lang="en-GB" sz="2400" dirty="0"/>
              <a:t>understand and meet their obligations. As a result it is expected </a:t>
            </a:r>
            <a:r>
              <a:rPr lang="en-GB" sz="2400" dirty="0" smtClean="0"/>
              <a:t>that there </a:t>
            </a:r>
            <a:r>
              <a:rPr lang="en-GB" sz="2400" dirty="0"/>
              <a:t>will be fewer compliance interventions for the majority of customers </a:t>
            </a:r>
            <a:r>
              <a:rPr lang="en-GB" sz="2400" dirty="0" smtClean="0"/>
              <a:t>who want </a:t>
            </a:r>
            <a:r>
              <a:rPr lang="en-GB" sz="2400" dirty="0"/>
              <a:t>to get their tax right. But the change must not be an opportunity for </a:t>
            </a:r>
            <a:r>
              <a:rPr lang="en-GB" sz="2400" dirty="0" smtClean="0"/>
              <a:t>those actively </a:t>
            </a:r>
            <a:r>
              <a:rPr lang="en-GB" sz="2400" dirty="0"/>
              <a:t>seeking to avoid or evade tax, or an excuse for greater carelessness</a:t>
            </a:r>
            <a:r>
              <a:rPr lang="en-GB" sz="2400" dirty="0" smtClean="0"/>
              <a:t>.” </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administration </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960283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endParaRPr lang="en-GB" sz="2600" b="1" dirty="0" smtClean="0"/>
          </a:p>
          <a:p>
            <a:r>
              <a:rPr lang="en-GB" sz="2400" b="1" dirty="0" smtClean="0"/>
              <a:t>Checks and Enquiries</a:t>
            </a:r>
            <a:r>
              <a:rPr lang="en-GB" sz="2400" dirty="0" smtClean="0"/>
              <a:t>:</a:t>
            </a:r>
          </a:p>
          <a:p>
            <a:pPr lvl="1"/>
            <a:r>
              <a:rPr lang="en-GB" sz="2400" dirty="0" smtClean="0"/>
              <a:t>“</a:t>
            </a:r>
            <a:r>
              <a:rPr lang="en-GB" sz="2400" dirty="0"/>
              <a:t>The regular updates and End of Year declaration mean that the government needs to change current legislation so HMRC can continue to be able to check a customer’s tax position to tackle errors, evasion and avoidance whilst supporting customers who are compliant. This includes making changes to replicate important customer </a:t>
            </a:r>
            <a:r>
              <a:rPr lang="en-GB" sz="2400" dirty="0" smtClean="0"/>
              <a:t>safeguards.”</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926452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endParaRPr lang="en-GB" sz="2600" b="1" dirty="0" smtClean="0"/>
          </a:p>
          <a:p>
            <a:r>
              <a:rPr lang="en-GB" sz="2400" b="1" dirty="0" smtClean="0"/>
              <a:t>Record keeping obligations</a:t>
            </a:r>
            <a:endParaRPr lang="en-GB" sz="2400" dirty="0" smtClean="0"/>
          </a:p>
          <a:p>
            <a:pPr lvl="1"/>
            <a:r>
              <a:rPr lang="en-GB" sz="2400" dirty="0" smtClean="0"/>
              <a:t>“there </a:t>
            </a:r>
            <a:r>
              <a:rPr lang="en-GB" sz="2400" dirty="0"/>
              <a:t>will be a new obligation for certain customers to keep these records digitally on software that links to and updates HMRC. Existing record keeping legislation will need to be modified to reflect those </a:t>
            </a:r>
            <a:r>
              <a:rPr lang="en-GB" sz="2400" dirty="0" smtClean="0"/>
              <a:t>proposals”</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administration 4/4</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3533133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755576" y="980648"/>
            <a:ext cx="7632848" cy="4968632"/>
          </a:xfrm>
        </p:spPr>
        <p:txBody>
          <a:bodyPr>
            <a:noAutofit/>
          </a:bodyPr>
          <a:lstStyle/>
          <a:p>
            <a:r>
              <a:rPr lang="en-GB" sz="2400" b="1" dirty="0" smtClean="0"/>
              <a:t>Enquiries</a:t>
            </a:r>
            <a:r>
              <a:rPr lang="en-GB" sz="2400" b="1" dirty="0"/>
              <a:t>,</a:t>
            </a:r>
            <a:r>
              <a:rPr lang="en-GB" sz="2400" b="1" dirty="0" smtClean="0"/>
              <a:t> checks and record keeping obligations</a:t>
            </a:r>
          </a:p>
          <a:p>
            <a:pPr marL="0" indent="0">
              <a:buNone/>
            </a:pPr>
            <a:r>
              <a:rPr lang="en-GB" sz="2400" b="1" dirty="0" smtClean="0">
                <a:solidFill>
                  <a:srgbClr val="FF0000"/>
                </a:solidFill>
              </a:rPr>
              <a:t>ATT Response 1/2:</a:t>
            </a:r>
            <a:endParaRPr lang="en-GB" sz="2400" dirty="0"/>
          </a:p>
          <a:p>
            <a:pPr marL="0" indent="0">
              <a:buNone/>
            </a:pPr>
            <a:r>
              <a:rPr lang="en-GB" sz="2400" dirty="0" smtClean="0"/>
              <a:t>“Except </a:t>
            </a:r>
            <a:r>
              <a:rPr lang="en-GB" sz="2400" dirty="0"/>
              <a:t>for those taxpayers for whom the End of Year declaration will stand in the place of </a:t>
            </a:r>
            <a:r>
              <a:rPr lang="en-GB" sz="2400" dirty="0" smtClean="0"/>
              <a:t>the current </a:t>
            </a:r>
            <a:r>
              <a:rPr lang="en-GB" sz="2400" dirty="0"/>
              <a:t>tax return (and for whom the replication of powers will not involve the multiplication </a:t>
            </a:r>
            <a:r>
              <a:rPr lang="en-GB" sz="2400" dirty="0" smtClean="0"/>
              <a:t>of such </a:t>
            </a:r>
            <a:r>
              <a:rPr lang="en-GB" sz="2400" dirty="0"/>
              <a:t>powers), we think that the working assumption should be that the existing powers remain </a:t>
            </a:r>
            <a:r>
              <a:rPr lang="en-GB" sz="2400" dirty="0" smtClean="0"/>
              <a:t>in place </a:t>
            </a:r>
            <a:r>
              <a:rPr lang="en-GB" sz="2400" dirty="0"/>
              <a:t>(adapted to apply to the aggregate declaration) and that powers should only be extended </a:t>
            </a:r>
            <a:r>
              <a:rPr lang="en-GB" sz="2400" dirty="0" smtClean="0"/>
              <a:t>to what </a:t>
            </a:r>
            <a:r>
              <a:rPr lang="en-GB" sz="2400" dirty="0"/>
              <a:t>would effectively be interim stages in the preparation of the aggregate declaration </a:t>
            </a:r>
            <a:r>
              <a:rPr lang="en-GB" sz="2400" dirty="0" smtClean="0"/>
              <a:t>if experience </a:t>
            </a:r>
            <a:r>
              <a:rPr lang="en-GB" sz="2400" dirty="0"/>
              <a:t>over an initial period indicated there was a clearly identified need for such </a:t>
            </a:r>
            <a:r>
              <a:rPr lang="en-GB" sz="2400" dirty="0" smtClean="0"/>
              <a:t>proliferation of </a:t>
            </a:r>
            <a:r>
              <a:rPr lang="en-GB" sz="2400" dirty="0"/>
              <a:t>powers.”</a:t>
            </a:r>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40026648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endParaRPr lang="en-GB" sz="2400" b="1" dirty="0" smtClean="0"/>
          </a:p>
          <a:p>
            <a:r>
              <a:rPr lang="en-GB" sz="2400" b="1" dirty="0" smtClean="0"/>
              <a:t>Enquiries</a:t>
            </a:r>
            <a:r>
              <a:rPr lang="en-GB" sz="2400" b="1" dirty="0"/>
              <a:t>, checks and record keeping obligations</a:t>
            </a:r>
          </a:p>
          <a:p>
            <a:pPr marL="0" indent="0">
              <a:buNone/>
            </a:pPr>
            <a:r>
              <a:rPr lang="en-GB" sz="2400" b="1" dirty="0" smtClean="0">
                <a:solidFill>
                  <a:srgbClr val="FF0000"/>
                </a:solidFill>
              </a:rPr>
              <a:t>ATT Response 2/2:</a:t>
            </a:r>
            <a:endParaRPr lang="en-GB" sz="2400" dirty="0"/>
          </a:p>
          <a:p>
            <a:r>
              <a:rPr lang="en-GB" sz="2400" dirty="0" smtClean="0"/>
              <a:t>“</a:t>
            </a:r>
            <a:r>
              <a:rPr lang="en-GB" sz="2400" dirty="0"/>
              <a:t>Given that a key underpinning principle of the modern penalty regime is that it should </a:t>
            </a:r>
            <a:r>
              <a:rPr lang="en-GB" sz="2400" dirty="0" smtClean="0"/>
              <a:t>encourage compliance </a:t>
            </a:r>
            <a:r>
              <a:rPr lang="en-GB" sz="2400" dirty="0"/>
              <a:t>and prevent </a:t>
            </a:r>
            <a:r>
              <a:rPr lang="en-GB" sz="2400" dirty="0" smtClean="0"/>
              <a:t>non-compliance … </a:t>
            </a:r>
            <a:r>
              <a:rPr lang="en-GB" sz="2400" dirty="0"/>
              <a:t>we see a </a:t>
            </a:r>
            <a:r>
              <a:rPr lang="en-GB" sz="2400" b="1" dirty="0" smtClean="0">
                <a:solidFill>
                  <a:srgbClr val="FF0000"/>
                </a:solidFill>
              </a:rPr>
              <a:t>suspension facility </a:t>
            </a:r>
            <a:r>
              <a:rPr lang="en-GB" sz="2400" dirty="0"/>
              <a:t>as essential in relation to any sanction for failing to comply with the proposed digital </a:t>
            </a:r>
            <a:r>
              <a:rPr lang="en-GB" sz="2400" dirty="0" smtClean="0"/>
              <a:t>record keeping </a:t>
            </a:r>
            <a:r>
              <a:rPr lang="en-GB" sz="2400" dirty="0"/>
              <a:t>obligation.</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4163813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r>
              <a:rPr lang="en-GB" sz="2400" b="1" dirty="0" smtClean="0"/>
              <a:t>Late </a:t>
            </a:r>
            <a:r>
              <a:rPr lang="en-GB" sz="2400" b="1" dirty="0" smtClean="0">
                <a:solidFill>
                  <a:srgbClr val="FF0000"/>
                </a:solidFill>
              </a:rPr>
              <a:t>submission</a:t>
            </a:r>
            <a:r>
              <a:rPr lang="en-GB" sz="2400" b="1" dirty="0" smtClean="0"/>
              <a:t> penalties (HMRC document)</a:t>
            </a:r>
          </a:p>
          <a:p>
            <a:r>
              <a:rPr lang="en-GB" sz="2400" dirty="0"/>
              <a:t>“We propose 12 months as an appropriate length of time to allow customers to become familiar with the new obligations before the new penalty regime comes into effect”</a:t>
            </a:r>
          </a:p>
          <a:p>
            <a:r>
              <a:rPr lang="en-GB" sz="2400" dirty="0" smtClean="0"/>
              <a:t>“Instead </a:t>
            </a:r>
            <a:r>
              <a:rPr lang="en-GB" sz="2400" dirty="0"/>
              <a:t>of applying penalties to each failure, we propose a much more gradual model whereby each failure would attract penalty points. Only once the points reach a set </a:t>
            </a:r>
            <a:r>
              <a:rPr lang="en-GB" sz="2400" dirty="0" smtClean="0"/>
              <a:t>level (4 points suggested by HMRC) </a:t>
            </a:r>
            <a:r>
              <a:rPr lang="en-GB" sz="2400" dirty="0"/>
              <a:t>would a </a:t>
            </a:r>
            <a:r>
              <a:rPr lang="en-GB" sz="2400" dirty="0" smtClean="0"/>
              <a:t>(fixed monetary) penalty </a:t>
            </a:r>
            <a:r>
              <a:rPr lang="en-GB" sz="2400" dirty="0"/>
              <a:t>be </a:t>
            </a:r>
            <a:r>
              <a:rPr lang="en-GB" sz="2400" dirty="0" smtClean="0"/>
              <a:t>charged”</a:t>
            </a:r>
          </a:p>
          <a:p>
            <a:r>
              <a:rPr lang="en-GB" sz="2400" dirty="0" smtClean="0"/>
              <a:t>HMRC proposed a 24 clean-month period to wipe out the accrued points</a:t>
            </a:r>
          </a:p>
          <a:p>
            <a:endParaRPr lang="en-GB" sz="26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51342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467544" y="980648"/>
            <a:ext cx="7920880" cy="4824616"/>
          </a:xfrm>
        </p:spPr>
        <p:txBody>
          <a:bodyPr>
            <a:noAutofit/>
          </a:bodyPr>
          <a:lstStyle/>
          <a:p>
            <a:pPr lvl="0">
              <a:spcBef>
                <a:spcPts val="0"/>
              </a:spcBef>
              <a:spcAft>
                <a:spcPts val="1200"/>
              </a:spcAft>
            </a:pPr>
            <a:r>
              <a:rPr lang="en-GB" sz="1800" dirty="0" smtClean="0"/>
              <a:t>HMRC see MTD as key to reducing the Tax Gap:</a:t>
            </a:r>
          </a:p>
          <a:p>
            <a:pPr lvl="1">
              <a:spcBef>
                <a:spcPts val="0"/>
              </a:spcBef>
              <a:spcAft>
                <a:spcPts val="1200"/>
              </a:spcAft>
            </a:pPr>
            <a:r>
              <a:rPr lang="en-GB" sz="1800" dirty="0" smtClean="0"/>
              <a:t>51% (£18.3 </a:t>
            </a:r>
            <a:r>
              <a:rPr lang="en-GB" sz="1800" dirty="0" err="1" smtClean="0"/>
              <a:t>bn</a:t>
            </a:r>
            <a:r>
              <a:rPr lang="en-GB" sz="1800" dirty="0" smtClean="0"/>
              <a:t>) of </a:t>
            </a:r>
            <a:r>
              <a:rPr lang="en-GB" sz="1800" i="1" u="sng" dirty="0" smtClean="0"/>
              <a:t>total</a:t>
            </a:r>
            <a:r>
              <a:rPr lang="en-GB" sz="1800" dirty="0" smtClean="0"/>
              <a:t> Tax Gap relates to SMEs</a:t>
            </a:r>
          </a:p>
          <a:p>
            <a:pPr lvl="1">
              <a:spcBef>
                <a:spcPts val="0"/>
              </a:spcBef>
              <a:spcAft>
                <a:spcPts val="1200"/>
              </a:spcAft>
            </a:pPr>
            <a:r>
              <a:rPr lang="en-GB" sz="1800" dirty="0" smtClean="0"/>
              <a:t>15% (£5.5bn) </a:t>
            </a:r>
            <a:r>
              <a:rPr lang="en-GB" sz="1800" dirty="0"/>
              <a:t>of </a:t>
            </a:r>
            <a:r>
              <a:rPr lang="en-GB" sz="1800" i="1" dirty="0"/>
              <a:t>total</a:t>
            </a:r>
            <a:r>
              <a:rPr lang="en-GB" sz="1800" dirty="0"/>
              <a:t> Tax Gap </a:t>
            </a:r>
            <a:r>
              <a:rPr lang="en-GB" sz="1800" dirty="0" smtClean="0"/>
              <a:t>results from </a:t>
            </a:r>
            <a:r>
              <a:rPr lang="en-GB" sz="1800" b="1" dirty="0" smtClean="0">
                <a:solidFill>
                  <a:srgbClr val="FF0000"/>
                </a:solidFill>
              </a:rPr>
              <a:t>failure to take reasonable care</a:t>
            </a:r>
          </a:p>
          <a:p>
            <a:pPr lvl="1">
              <a:spcBef>
                <a:spcPts val="0"/>
              </a:spcBef>
              <a:spcAft>
                <a:spcPts val="1200"/>
              </a:spcAft>
            </a:pPr>
            <a:r>
              <a:rPr lang="en-GB" sz="1800" dirty="0" smtClean="0"/>
              <a:t>9% (3.2bn</a:t>
            </a:r>
            <a:r>
              <a:rPr lang="en-GB" sz="1800" dirty="0"/>
              <a:t>) of total Tax Gap </a:t>
            </a:r>
            <a:r>
              <a:rPr lang="en-GB" sz="1800" dirty="0" smtClean="0"/>
              <a:t>results </a:t>
            </a:r>
            <a:r>
              <a:rPr lang="en-GB" sz="1800" dirty="0"/>
              <a:t>from </a:t>
            </a:r>
            <a:r>
              <a:rPr lang="en-GB" sz="1800" b="1" dirty="0" smtClean="0">
                <a:solidFill>
                  <a:srgbClr val="FF0000"/>
                </a:solidFill>
              </a:rPr>
              <a:t>errors</a:t>
            </a:r>
          </a:p>
          <a:p>
            <a:pPr lvl="1">
              <a:spcBef>
                <a:spcPts val="0"/>
              </a:spcBef>
              <a:spcAft>
                <a:spcPts val="1200"/>
              </a:spcAft>
            </a:pPr>
            <a:r>
              <a:rPr lang="en-GB" sz="1800" dirty="0" smtClean="0"/>
              <a:t>£7bn of the total Tax Gap relates to Self-Assessment</a:t>
            </a:r>
          </a:p>
          <a:p>
            <a:pPr lvl="1">
              <a:spcBef>
                <a:spcPts val="0"/>
              </a:spcBef>
              <a:spcAft>
                <a:spcPts val="1200"/>
              </a:spcAft>
            </a:pPr>
            <a:r>
              <a:rPr lang="en-GB" sz="1800" dirty="0" smtClean="0"/>
              <a:t>That £7bn represents 19% of the theoretical yield from Self Assessment</a:t>
            </a:r>
          </a:p>
          <a:p>
            <a:pPr lvl="1">
              <a:spcBef>
                <a:spcPts val="0"/>
              </a:spcBef>
              <a:spcAft>
                <a:spcPts val="1200"/>
              </a:spcAft>
            </a:pPr>
            <a:r>
              <a:rPr lang="en-GB" sz="1800" dirty="0" smtClean="0"/>
              <a:t>Of that £7bn, </a:t>
            </a:r>
            <a:r>
              <a:rPr lang="en-GB" sz="1800" b="1" dirty="0" smtClean="0">
                <a:solidFill>
                  <a:srgbClr val="FF0000"/>
                </a:solidFill>
              </a:rPr>
              <a:t>£5bn is attributed to sole traders and small partnerships </a:t>
            </a:r>
          </a:p>
          <a:p>
            <a:pPr>
              <a:spcBef>
                <a:spcPts val="0"/>
              </a:spcBef>
              <a:spcAft>
                <a:spcPts val="1200"/>
              </a:spcAft>
            </a:pPr>
            <a:r>
              <a:rPr lang="en-GB" sz="1800" dirty="0" smtClean="0"/>
              <a:t>“Business </a:t>
            </a:r>
            <a:r>
              <a:rPr lang="en-GB" sz="1800" dirty="0"/>
              <a:t>taxpayers are more likely to under-declare their tax liabilities than </a:t>
            </a:r>
            <a:r>
              <a:rPr lang="en-GB" sz="1800" dirty="0" smtClean="0"/>
              <a:t>non-business taxpayers </a:t>
            </a:r>
            <a:r>
              <a:rPr lang="en-GB" sz="1800" dirty="0"/>
              <a:t>(30% for business compared to 12% for non-business in the latest year</a:t>
            </a:r>
            <a:r>
              <a:rPr lang="en-GB" sz="1800" dirty="0" smtClean="0"/>
              <a:t>)”.</a:t>
            </a:r>
            <a:endParaRPr lang="en-GB" sz="1800" dirty="0"/>
          </a:p>
          <a:p>
            <a:pPr lvl="0"/>
            <a:r>
              <a:rPr lang="en-GB" sz="1800" dirty="0" smtClean="0"/>
              <a:t>Businesses that are within the scope of MTD (</a:t>
            </a:r>
            <a:r>
              <a:rPr lang="en-GB" sz="1800" b="1" dirty="0" smtClean="0">
                <a:solidFill>
                  <a:srgbClr val="FF0000"/>
                </a:solidFill>
              </a:rPr>
              <a:t>NB trading and property</a:t>
            </a:r>
            <a:r>
              <a:rPr lang="en-GB" sz="1800" dirty="0" smtClean="0"/>
              <a:t>) will be required to:</a:t>
            </a:r>
          </a:p>
          <a:p>
            <a:pPr marL="729286" lvl="2"/>
            <a:r>
              <a:rPr lang="en-GB" sz="1800" dirty="0" smtClean="0"/>
              <a:t>Keep their business records </a:t>
            </a:r>
            <a:r>
              <a:rPr lang="en-GB" sz="1800" i="1" dirty="0" smtClean="0"/>
              <a:t>digitally</a:t>
            </a:r>
          </a:p>
          <a:p>
            <a:pPr marL="729286" lvl="2"/>
            <a:r>
              <a:rPr lang="en-GB" sz="1800" dirty="0" smtClean="0"/>
              <a:t>Report summarised income and expenditure to HMRC at least quarterly</a:t>
            </a:r>
            <a:endParaRPr lang="en-GB" sz="1800" dirty="0"/>
          </a:p>
        </p:txBody>
      </p:sp>
      <p:sp>
        <p:nvSpPr>
          <p:cNvPr id="9219" name="Title 2"/>
          <p:cNvSpPr>
            <a:spLocks noGrp="1"/>
          </p:cNvSpPr>
          <p:nvPr>
            <p:ph type="title"/>
          </p:nvPr>
        </p:nvSpPr>
        <p:spPr/>
        <p:txBody>
          <a:bodyPr>
            <a:normAutofit/>
          </a:bodyPr>
          <a:lstStyle/>
          <a:p>
            <a:r>
              <a:rPr lang="en-GB" sz="3200" dirty="0" smtClean="0">
                <a:solidFill>
                  <a:srgbClr val="007FC4"/>
                </a:solidFill>
                <a:latin typeface="+mn-lt"/>
                <a:ea typeface="+mj-ea"/>
                <a:cs typeface="Arial" pitchFamily="34" charset="0"/>
              </a:rPr>
              <a:t>Rationale and vision for MTD </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42223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r>
              <a:rPr lang="en-GB" sz="2400" b="1" dirty="0" smtClean="0"/>
              <a:t>Late submission penalties</a:t>
            </a:r>
          </a:p>
          <a:p>
            <a:pPr marL="0" indent="0">
              <a:buNone/>
            </a:pPr>
            <a:r>
              <a:rPr lang="en-GB" sz="2400" b="1" dirty="0" smtClean="0">
                <a:solidFill>
                  <a:srgbClr val="FF0000"/>
                </a:solidFill>
              </a:rPr>
              <a:t>ATT Response (1 of 2):</a:t>
            </a:r>
          </a:p>
          <a:p>
            <a:r>
              <a:rPr lang="en-GB" sz="2400" dirty="0" smtClean="0"/>
              <a:t>“</a:t>
            </a:r>
            <a:r>
              <a:rPr lang="en-GB" sz="2400" dirty="0"/>
              <a:t>we think that the familiarisation period should be </a:t>
            </a:r>
            <a:r>
              <a:rPr lang="en-GB" sz="2400" dirty="0" smtClean="0"/>
              <a:t>a minimum </a:t>
            </a:r>
            <a:r>
              <a:rPr lang="en-GB" sz="2400" dirty="0"/>
              <a:t>of two </a:t>
            </a:r>
            <a:r>
              <a:rPr lang="en-GB" sz="2400" dirty="0" smtClean="0"/>
              <a:t>years”</a:t>
            </a:r>
          </a:p>
          <a:p>
            <a:r>
              <a:rPr lang="en-GB" sz="2400" dirty="0" smtClean="0"/>
              <a:t>“For </a:t>
            </a:r>
            <a:r>
              <a:rPr lang="en-GB" sz="2400" dirty="0"/>
              <a:t>a taxpayer with multiple filing obligations (for example </a:t>
            </a:r>
            <a:r>
              <a:rPr lang="en-GB" sz="2400" dirty="0" smtClean="0"/>
              <a:t>quarterly MTD </a:t>
            </a:r>
            <a:r>
              <a:rPr lang="en-GB" sz="2400" dirty="0"/>
              <a:t>updates, quarterly VAT returns and (say) monthly RTI returns), those four late </a:t>
            </a:r>
            <a:r>
              <a:rPr lang="en-GB" sz="2400" dirty="0" smtClean="0"/>
              <a:t>submissions would </a:t>
            </a:r>
            <a:r>
              <a:rPr lang="en-GB" sz="2400" dirty="0"/>
              <a:t>represent less than 4% of the total </a:t>
            </a:r>
            <a:r>
              <a:rPr lang="en-GB" sz="2400" dirty="0" smtClean="0"/>
              <a:t>submissions </a:t>
            </a:r>
            <a:r>
              <a:rPr lang="en-GB" sz="2400" dirty="0"/>
              <a:t>made in </a:t>
            </a:r>
            <a:r>
              <a:rPr lang="en-GB" sz="2400" dirty="0" smtClean="0"/>
              <a:t>(a) 69 </a:t>
            </a:r>
            <a:r>
              <a:rPr lang="en-GB" sz="2400" dirty="0"/>
              <a:t>month period. That does </a:t>
            </a:r>
            <a:r>
              <a:rPr lang="en-GB" sz="2400" dirty="0" smtClean="0"/>
              <a:t>not look </a:t>
            </a:r>
            <a:r>
              <a:rPr lang="en-GB" sz="2400" dirty="0"/>
              <a:t>like the profile of a non-compliant taxpayer</a:t>
            </a:r>
            <a:r>
              <a:rPr lang="en-GB" sz="2400" dirty="0" smtClean="0"/>
              <a:t>.” (</a:t>
            </a:r>
            <a:r>
              <a:rPr lang="en-GB" sz="2400" i="1" dirty="0" smtClean="0"/>
              <a:t>Alternative detailed suggestion offered</a:t>
            </a:r>
            <a:r>
              <a:rPr lang="en-GB" sz="2400" dirty="0" smtClean="0"/>
              <a:t>.)</a:t>
            </a:r>
          </a:p>
          <a:p>
            <a:r>
              <a:rPr lang="en-GB" sz="2400" dirty="0"/>
              <a:t>Detailed comments on the penalty points concept</a:t>
            </a:r>
          </a:p>
          <a:p>
            <a:endParaRPr lang="en-GB" sz="2800" dirty="0" smtClean="0"/>
          </a:p>
          <a:p>
            <a:endParaRPr lang="en-GB" sz="2800" dirty="0" smtClean="0"/>
          </a:p>
          <a:p>
            <a:endParaRPr lang="en-GB" sz="2800" dirty="0" smtClean="0"/>
          </a:p>
          <a:p>
            <a:endParaRPr lang="en-GB" sz="26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166621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r>
              <a:rPr lang="en-GB" sz="2400" b="1" dirty="0" smtClean="0"/>
              <a:t>Late submission penalties</a:t>
            </a:r>
          </a:p>
          <a:p>
            <a:pPr marL="0" indent="0">
              <a:buNone/>
            </a:pPr>
            <a:r>
              <a:rPr lang="en-GB" sz="2400" b="1" dirty="0" smtClean="0">
                <a:solidFill>
                  <a:srgbClr val="FF0000"/>
                </a:solidFill>
              </a:rPr>
              <a:t>ATT Response (2 of 2):</a:t>
            </a:r>
          </a:p>
          <a:p>
            <a:r>
              <a:rPr lang="en-GB" sz="2400" dirty="0" smtClean="0"/>
              <a:t>“… we </a:t>
            </a:r>
            <a:r>
              <a:rPr lang="en-GB" sz="2400" dirty="0"/>
              <a:t>are fundamentally opposed to the concept of points only </a:t>
            </a:r>
            <a:r>
              <a:rPr lang="en-GB" sz="2400" dirty="0" smtClean="0"/>
              <a:t>becoming appealable </a:t>
            </a:r>
            <a:r>
              <a:rPr lang="en-GB" sz="2400" dirty="0"/>
              <a:t>when they have caused a penalty to be charged</a:t>
            </a:r>
            <a:r>
              <a:rPr lang="en-GB" sz="2400" dirty="0" smtClean="0"/>
              <a:t>. </a:t>
            </a:r>
            <a:r>
              <a:rPr lang="en-GB" sz="2400" dirty="0"/>
              <a:t>Notwithstanding </a:t>
            </a:r>
            <a:r>
              <a:rPr lang="en-GB" sz="2400" dirty="0" smtClean="0"/>
              <a:t>(that) opposition </a:t>
            </a:r>
            <a:r>
              <a:rPr lang="en-GB" sz="2400" dirty="0"/>
              <a:t>in </a:t>
            </a:r>
            <a:r>
              <a:rPr lang="en-GB" sz="2400" dirty="0" smtClean="0"/>
              <a:t>principle …. </a:t>
            </a:r>
            <a:r>
              <a:rPr lang="en-GB" sz="2400" dirty="0"/>
              <a:t>we can see that introducing an appeal process on the occasion of </a:t>
            </a:r>
            <a:r>
              <a:rPr lang="en-GB" sz="2400" dirty="0" smtClean="0"/>
              <a:t>each penalty </a:t>
            </a:r>
            <a:r>
              <a:rPr lang="en-GB" sz="2400" dirty="0"/>
              <a:t>point would make the points system unworkable. </a:t>
            </a:r>
            <a:r>
              <a:rPr lang="en-GB" sz="2400" b="1" dirty="0">
                <a:solidFill>
                  <a:srgbClr val="FF0000"/>
                </a:solidFill>
              </a:rPr>
              <a:t>We think that the solution would be for statute to provide for reasoned objections to be </a:t>
            </a:r>
            <a:r>
              <a:rPr lang="en-GB" sz="2400" b="1" dirty="0" smtClean="0">
                <a:solidFill>
                  <a:srgbClr val="FF0000"/>
                </a:solidFill>
              </a:rPr>
              <a:t>lodged against </a:t>
            </a:r>
            <a:r>
              <a:rPr lang="en-GB" sz="2400" b="1" dirty="0">
                <a:solidFill>
                  <a:srgbClr val="FF0000"/>
                </a:solidFill>
              </a:rPr>
              <a:t>penalty </a:t>
            </a:r>
            <a:r>
              <a:rPr lang="en-GB" sz="2400" b="1" dirty="0" smtClean="0">
                <a:solidFill>
                  <a:srgbClr val="FF0000"/>
                </a:solidFill>
              </a:rPr>
              <a:t>points</a:t>
            </a:r>
            <a:r>
              <a:rPr lang="en-GB" sz="2400" dirty="0" smtClean="0"/>
              <a:t>. In </a:t>
            </a:r>
            <a:r>
              <a:rPr lang="en-GB" sz="2400" dirty="0"/>
              <a:t>the event of the penalty </a:t>
            </a:r>
            <a:r>
              <a:rPr lang="en-GB" sz="2400" dirty="0" smtClean="0"/>
              <a:t>points accumulating </a:t>
            </a:r>
            <a:r>
              <a:rPr lang="en-GB" sz="2400" dirty="0"/>
              <a:t>to the threshold level for a penalty, those objections would then be </a:t>
            </a:r>
            <a:r>
              <a:rPr lang="en-GB" sz="2400" dirty="0" smtClean="0"/>
              <a:t>considered before </a:t>
            </a:r>
            <a:r>
              <a:rPr lang="en-GB" sz="2400" dirty="0"/>
              <a:t>a penalty was issued</a:t>
            </a:r>
            <a:r>
              <a:rPr lang="en-GB" sz="2400" dirty="0" smtClean="0"/>
              <a:t>.”</a:t>
            </a:r>
          </a:p>
          <a:p>
            <a:endParaRPr lang="en-GB" sz="26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927314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755576" y="980648"/>
            <a:ext cx="7632848" cy="4968632"/>
          </a:xfrm>
        </p:spPr>
        <p:txBody>
          <a:bodyPr>
            <a:noAutofit/>
          </a:bodyPr>
          <a:lstStyle/>
          <a:p>
            <a:r>
              <a:rPr lang="en-GB" sz="2400" b="1" dirty="0" smtClean="0"/>
              <a:t>Late </a:t>
            </a:r>
            <a:r>
              <a:rPr lang="en-GB" sz="2400" b="1" dirty="0" smtClean="0">
                <a:solidFill>
                  <a:srgbClr val="FF0000"/>
                </a:solidFill>
              </a:rPr>
              <a:t>payment</a:t>
            </a:r>
            <a:r>
              <a:rPr lang="en-GB" sz="2400" b="1" dirty="0" smtClean="0"/>
              <a:t> </a:t>
            </a:r>
            <a:r>
              <a:rPr lang="en-GB" sz="2400" b="1" dirty="0"/>
              <a:t>sanctions (HMRC document</a:t>
            </a:r>
            <a:r>
              <a:rPr lang="en-GB" sz="2400" b="1" dirty="0" smtClean="0"/>
              <a:t>)</a:t>
            </a:r>
          </a:p>
          <a:p>
            <a:r>
              <a:rPr lang="en-GB" sz="2400" dirty="0" smtClean="0"/>
              <a:t>“We </a:t>
            </a:r>
            <a:r>
              <a:rPr lang="en-GB" sz="2400" dirty="0"/>
              <a:t>are seeking views on two proposals for new sanctions for paying tax late to HMRC: </a:t>
            </a:r>
            <a:endParaRPr lang="en-GB" sz="2400" dirty="0" smtClean="0"/>
          </a:p>
          <a:p>
            <a:pPr lvl="1"/>
            <a:r>
              <a:rPr lang="en-GB" sz="2400" dirty="0" smtClean="0"/>
              <a:t>A</a:t>
            </a:r>
            <a:r>
              <a:rPr lang="en-GB" sz="2400" dirty="0"/>
              <a:t>. the use of penalty interest to be charged on customers who fail to pay in full within fourteen days of the due date, or who before that date have failed to enter into arrangements to pay over an agreed period to which they then adhere </a:t>
            </a:r>
            <a:endParaRPr lang="en-GB" sz="2400" dirty="0" smtClean="0"/>
          </a:p>
          <a:p>
            <a:pPr lvl="1"/>
            <a:r>
              <a:rPr lang="en-GB" sz="2400" dirty="0" smtClean="0"/>
              <a:t>B</a:t>
            </a:r>
            <a:r>
              <a:rPr lang="en-GB" sz="2400" dirty="0"/>
              <a:t>. revision of existing legislation to deliver an aligned penalty regime for income tax, VAT and corporation tax</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8109994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827584" y="980648"/>
            <a:ext cx="7560840" cy="4968632"/>
          </a:xfrm>
        </p:spPr>
        <p:txBody>
          <a:bodyPr>
            <a:noAutofit/>
          </a:bodyPr>
          <a:lstStyle/>
          <a:p>
            <a:r>
              <a:rPr lang="en-GB" sz="2400" b="1" dirty="0" smtClean="0"/>
              <a:t>Late payment sanctions</a:t>
            </a:r>
          </a:p>
          <a:p>
            <a:pPr marL="0" indent="0">
              <a:buNone/>
            </a:pPr>
            <a:r>
              <a:rPr lang="en-GB" sz="2400" b="1" dirty="0" smtClean="0">
                <a:solidFill>
                  <a:srgbClr val="FF0000"/>
                </a:solidFill>
              </a:rPr>
              <a:t>ATT Response (1 of 2):</a:t>
            </a:r>
          </a:p>
          <a:p>
            <a:r>
              <a:rPr lang="en-GB" sz="2400" dirty="0" smtClean="0"/>
              <a:t>“</a:t>
            </a:r>
            <a:r>
              <a:rPr lang="en-GB" sz="2400" dirty="0"/>
              <a:t>In terms of the length of period for which any lower rate of interest was chargeable, we do not </a:t>
            </a:r>
            <a:r>
              <a:rPr lang="en-GB" sz="2400" dirty="0" smtClean="0"/>
              <a:t>see a </a:t>
            </a:r>
            <a:r>
              <a:rPr lang="en-GB" sz="2400" dirty="0"/>
              <a:t>14 day period as appropriate. Consistent with the current late-payment provisions, we think </a:t>
            </a:r>
            <a:r>
              <a:rPr lang="en-GB" sz="2400" dirty="0" smtClean="0"/>
              <a:t>that the </a:t>
            </a:r>
            <a:r>
              <a:rPr lang="en-GB" sz="2400" dirty="0"/>
              <a:t>lower rate of interest should apply for a 30 day period</a:t>
            </a:r>
            <a:r>
              <a:rPr lang="en-GB" sz="2400" dirty="0" smtClean="0"/>
              <a:t>.”</a:t>
            </a:r>
          </a:p>
          <a:p>
            <a:r>
              <a:rPr lang="en-GB" sz="2400" dirty="0" smtClean="0"/>
              <a:t>“</a:t>
            </a:r>
            <a:r>
              <a:rPr lang="en-GB" sz="2400" dirty="0"/>
              <a:t>We agree with the view that penalty interest could produce a more proportionate sanction than </a:t>
            </a:r>
            <a:r>
              <a:rPr lang="en-GB" sz="2400" dirty="0" smtClean="0"/>
              <a:t>the existing </a:t>
            </a:r>
            <a:r>
              <a:rPr lang="en-GB" sz="2400" dirty="0"/>
              <a:t>penalty regime which makes insufficient distinction between different lengths of </a:t>
            </a:r>
            <a:r>
              <a:rPr lang="en-GB" sz="2400" dirty="0" smtClean="0"/>
              <a:t>payment delay.”</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395771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r>
              <a:rPr lang="en-GB" sz="2400" b="1" dirty="0" smtClean="0"/>
              <a:t>Late payment sanctions</a:t>
            </a:r>
          </a:p>
          <a:p>
            <a:pPr marL="0" indent="0">
              <a:buNone/>
            </a:pPr>
            <a:r>
              <a:rPr lang="en-GB" sz="2400" b="1" dirty="0" smtClean="0">
                <a:solidFill>
                  <a:srgbClr val="FF0000"/>
                </a:solidFill>
              </a:rPr>
              <a:t>ATT Response (2 of 2):</a:t>
            </a:r>
          </a:p>
          <a:p>
            <a:r>
              <a:rPr lang="en-GB" sz="2400" dirty="0" smtClean="0"/>
              <a:t>“</a:t>
            </a:r>
            <a:r>
              <a:rPr lang="en-GB" sz="2400" dirty="0"/>
              <a:t>We are concerned that HMRC’s reliance on the </a:t>
            </a:r>
            <a:r>
              <a:rPr lang="en-GB" sz="2400" dirty="0" smtClean="0"/>
              <a:t>Digital </a:t>
            </a:r>
            <a:r>
              <a:rPr lang="en-GB" sz="2400" dirty="0"/>
              <a:t>T</a:t>
            </a:r>
            <a:r>
              <a:rPr lang="en-GB" sz="2400" dirty="0" smtClean="0"/>
              <a:t>ax </a:t>
            </a:r>
            <a:r>
              <a:rPr lang="en-GB" sz="2400" dirty="0"/>
              <a:t>A</a:t>
            </a:r>
            <a:r>
              <a:rPr lang="en-GB" sz="2400" dirty="0" smtClean="0"/>
              <a:t>ccount </a:t>
            </a:r>
            <a:r>
              <a:rPr lang="en-GB" sz="2400" dirty="0"/>
              <a:t>as the method for warning of </a:t>
            </a:r>
            <a:r>
              <a:rPr lang="en-GB" sz="2400" dirty="0" smtClean="0"/>
              <a:t>an impending </a:t>
            </a:r>
            <a:r>
              <a:rPr lang="en-GB" sz="2400" dirty="0"/>
              <a:t>penalty may well mean that taxpayers start to incur penalties before they are aware </a:t>
            </a:r>
            <a:r>
              <a:rPr lang="en-GB" sz="2400" dirty="0" smtClean="0"/>
              <a:t>of the </a:t>
            </a:r>
            <a:r>
              <a:rPr lang="en-GB" sz="2400" dirty="0"/>
              <a:t>fact</a:t>
            </a:r>
            <a:r>
              <a:rPr lang="en-GB" sz="2400" dirty="0" smtClean="0"/>
              <a:t>.”</a:t>
            </a:r>
          </a:p>
          <a:p>
            <a:r>
              <a:rPr lang="en-GB" sz="2400" dirty="0" smtClean="0"/>
              <a:t>“</a:t>
            </a:r>
            <a:r>
              <a:rPr lang="en-GB" sz="2400" dirty="0"/>
              <a:t>We think that it will be fundamental for the success of the proposed tax administration changes </a:t>
            </a:r>
            <a:r>
              <a:rPr lang="en-GB" sz="2400" dirty="0" smtClean="0"/>
              <a:t>for MTD </a:t>
            </a:r>
            <a:r>
              <a:rPr lang="en-GB" sz="2400" dirty="0"/>
              <a:t>that agents who have their clients’ consent will have full access to their clients’ digital </a:t>
            </a:r>
            <a:r>
              <a:rPr lang="en-GB" sz="2400" dirty="0" smtClean="0"/>
              <a:t>tax accounts </a:t>
            </a:r>
            <a:r>
              <a:rPr lang="en-GB" sz="2400" dirty="0"/>
              <a:t>so that they can properly advise them</a:t>
            </a:r>
            <a:r>
              <a:rPr lang="en-GB" sz="2400" dirty="0" smtClean="0"/>
              <a:t>.”</a:t>
            </a:r>
            <a:endParaRPr lang="en-GB" sz="2400" dirty="0"/>
          </a:p>
        </p:txBody>
      </p:sp>
      <p:sp>
        <p:nvSpPr>
          <p:cNvPr id="9219" name="Title 2"/>
          <p:cNvSpPr>
            <a:spLocks noGrp="1"/>
          </p:cNvSpPr>
          <p:nvPr>
            <p:ph type="title"/>
          </p:nvPr>
        </p:nvSpPr>
        <p:spPr/>
        <p:txBody>
          <a:bodyPr>
            <a:normAutofit/>
          </a:bodyPr>
          <a:lstStyle/>
          <a:p>
            <a:r>
              <a:rPr lang="en-GB" sz="3200" dirty="0">
                <a:solidFill>
                  <a:srgbClr val="FF0000"/>
                </a:solidFill>
                <a:latin typeface="+mn-lt"/>
                <a:cs typeface="Arial" pitchFamily="34" charset="0"/>
              </a:rPr>
              <a:t>E.</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Tax </a:t>
            </a:r>
            <a:r>
              <a:rPr lang="en-GB" sz="3200" dirty="0">
                <a:solidFill>
                  <a:srgbClr val="007FC4"/>
                </a:solidFill>
                <a:latin typeface="+mn-lt"/>
                <a:ea typeface="+mj-ea"/>
                <a:cs typeface="Arial" pitchFamily="34" charset="0"/>
              </a:rPr>
              <a:t>administration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3076714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1340688"/>
            <a:ext cx="7776864" cy="4968632"/>
          </a:xfrm>
        </p:spPr>
        <p:txBody>
          <a:bodyPr>
            <a:noAutofit/>
          </a:bodyPr>
          <a:lstStyle/>
          <a:p>
            <a:r>
              <a:rPr lang="en-GB" sz="2400" b="1" dirty="0" smtClean="0"/>
              <a:t> </a:t>
            </a:r>
            <a:r>
              <a:rPr lang="en-GB" sz="2400" dirty="0" smtClean="0"/>
              <a:t>ConDoc proposes </a:t>
            </a:r>
            <a:r>
              <a:rPr lang="en-GB" sz="2400" dirty="0"/>
              <a:t>that more effective use of third party information will </a:t>
            </a:r>
            <a:r>
              <a:rPr lang="en-GB" sz="2400" dirty="0" smtClean="0"/>
              <a:t>radically reduce </a:t>
            </a:r>
            <a:r>
              <a:rPr lang="en-GB" sz="2400" dirty="0"/>
              <a:t>the reporting burden on customers by:</a:t>
            </a:r>
          </a:p>
          <a:p>
            <a:pPr lvl="1"/>
            <a:r>
              <a:rPr lang="en-GB" sz="2400" dirty="0" smtClean="0"/>
              <a:t>Ensuring </a:t>
            </a:r>
            <a:r>
              <a:rPr lang="en-GB" sz="2400" dirty="0"/>
              <a:t>that customers will never have to tell HMRC information it already has;</a:t>
            </a:r>
          </a:p>
          <a:p>
            <a:pPr lvl="1"/>
            <a:r>
              <a:rPr lang="en-GB" sz="2400" dirty="0" smtClean="0"/>
              <a:t>HMRC </a:t>
            </a:r>
            <a:r>
              <a:rPr lang="en-GB" sz="2400" dirty="0"/>
              <a:t>using the third party information to reduce over and under payments of tax;</a:t>
            </a:r>
          </a:p>
          <a:p>
            <a:pPr lvl="1"/>
            <a:r>
              <a:rPr lang="en-GB" sz="2400" dirty="0" smtClean="0"/>
              <a:t>HMRC </a:t>
            </a:r>
            <a:r>
              <a:rPr lang="en-GB" sz="2400" dirty="0"/>
              <a:t>using the third party information by feeding this directly into the Digital </a:t>
            </a:r>
            <a:r>
              <a:rPr lang="en-GB" sz="2400" dirty="0" smtClean="0"/>
              <a:t>Tax Accounts </a:t>
            </a:r>
            <a:r>
              <a:rPr lang="en-GB" sz="2400" dirty="0"/>
              <a:t>to calculate the tax due.</a:t>
            </a:r>
          </a:p>
        </p:txBody>
      </p:sp>
      <p:sp>
        <p:nvSpPr>
          <p:cNvPr id="9219" name="Title 2"/>
          <p:cNvSpPr>
            <a:spLocks noGrp="1"/>
          </p:cNvSpPr>
          <p:nvPr>
            <p:ph type="title"/>
          </p:nvPr>
        </p:nvSpPr>
        <p:spPr/>
        <p:txBody>
          <a:bodyPr>
            <a:noAutofit/>
          </a:bodyPr>
          <a:lstStyle/>
          <a:p>
            <a:r>
              <a:rPr lang="en-GB" sz="3200" dirty="0" smtClean="0">
                <a:solidFill>
                  <a:srgbClr val="FF0000"/>
                </a:solidFill>
                <a:latin typeface="+mn-lt"/>
                <a:cs typeface="Arial" pitchFamily="34" charset="0"/>
              </a:rPr>
              <a:t>F.</a:t>
            </a:r>
            <a:r>
              <a:rPr lang="en-GB" sz="3200" dirty="0" smtClean="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Transforming </a:t>
            </a:r>
            <a:r>
              <a:rPr lang="en-GB" sz="3200" dirty="0">
                <a:solidFill>
                  <a:srgbClr val="007FC4"/>
                </a:solidFill>
                <a:latin typeface="+mn-lt"/>
                <a:ea typeface="+mj-ea"/>
                <a:cs typeface="Arial" pitchFamily="34" charset="0"/>
              </a:rPr>
              <a:t>the </a:t>
            </a:r>
            <a:r>
              <a:rPr lang="en-GB" sz="3200" dirty="0" smtClean="0">
                <a:solidFill>
                  <a:srgbClr val="007FC4"/>
                </a:solidFill>
                <a:latin typeface="+mn-lt"/>
                <a:ea typeface="+mj-ea"/>
                <a:cs typeface="Arial" pitchFamily="34" charset="0"/>
              </a:rPr>
              <a:t>tax system </a:t>
            </a:r>
            <a:r>
              <a:rPr lang="en-GB" sz="3200" dirty="0">
                <a:solidFill>
                  <a:srgbClr val="007FC4"/>
                </a:solidFill>
                <a:latin typeface="+mn-lt"/>
                <a:ea typeface="+mj-ea"/>
                <a:cs typeface="Arial" pitchFamily="34" charset="0"/>
              </a:rPr>
              <a:t>through </a:t>
            </a:r>
            <a:r>
              <a:rPr lang="en-GB" sz="3200" dirty="0" smtClean="0">
                <a:solidFill>
                  <a:srgbClr val="007FC4"/>
                </a:solidFill>
                <a:latin typeface="+mn-lt"/>
                <a:ea typeface="+mj-ea"/>
                <a:cs typeface="Arial" pitchFamily="34" charset="0"/>
              </a:rPr>
              <a:t>the better </a:t>
            </a:r>
            <a:r>
              <a:rPr lang="en-GB" sz="3200" dirty="0">
                <a:solidFill>
                  <a:srgbClr val="007FC4"/>
                </a:solidFill>
                <a:latin typeface="+mn-lt"/>
                <a:ea typeface="+mj-ea"/>
                <a:cs typeface="Arial" pitchFamily="34" charset="0"/>
              </a:rPr>
              <a:t>use of </a:t>
            </a:r>
            <a:r>
              <a:rPr lang="en-GB" sz="3200" dirty="0" smtClean="0">
                <a:solidFill>
                  <a:srgbClr val="007FC4"/>
                </a:solidFill>
                <a:latin typeface="+mn-lt"/>
                <a:ea typeface="+mj-ea"/>
                <a:cs typeface="Arial" pitchFamily="34" charset="0"/>
              </a:rPr>
              <a:t>information </a:t>
            </a:r>
            <a:endParaRPr lang="en-GB" sz="3200" dirty="0">
              <a:solidFill>
                <a:srgbClr val="007FC4"/>
              </a:solidFill>
              <a:latin typeface="+mn-lt"/>
              <a:ea typeface="+mj-ea"/>
              <a:cs typeface="Arial" pitchFamily="34" charset="0"/>
            </a:endParaRPr>
          </a:p>
        </p:txBody>
      </p:sp>
    </p:spTree>
    <p:extLst>
      <p:ext uri="{BB962C8B-B14F-4D97-AF65-F5344CB8AC3E}">
        <p14:creationId xmlns:p14="http://schemas.microsoft.com/office/powerpoint/2010/main" val="5887891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1268680"/>
            <a:ext cx="7776864" cy="4968632"/>
          </a:xfrm>
        </p:spPr>
        <p:txBody>
          <a:bodyPr>
            <a:noAutofit/>
          </a:bodyPr>
          <a:lstStyle/>
          <a:p>
            <a:r>
              <a:rPr lang="en-GB" sz="2400" b="1" dirty="0" smtClean="0"/>
              <a:t> </a:t>
            </a:r>
            <a:r>
              <a:rPr lang="en-GB" sz="2400" dirty="0" smtClean="0"/>
              <a:t>Questions posed by the ConDoc include:</a:t>
            </a:r>
          </a:p>
          <a:p>
            <a:pPr lvl="1"/>
            <a:r>
              <a:rPr lang="en-GB" sz="2400" dirty="0" smtClean="0"/>
              <a:t>Appropriate format and regularity of HMRC notifications to customers about changes in their tax projection</a:t>
            </a:r>
          </a:p>
          <a:p>
            <a:pPr lvl="1"/>
            <a:r>
              <a:rPr lang="en-GB" sz="2400" dirty="0" smtClean="0"/>
              <a:t>Presentation of third-party information in a customer’s Digital Tax Account</a:t>
            </a:r>
          </a:p>
          <a:p>
            <a:pPr lvl="1"/>
            <a:r>
              <a:rPr lang="en-GB" sz="2400" dirty="0" smtClean="0"/>
              <a:t>Privacy/Data Protection concerns</a:t>
            </a:r>
          </a:p>
          <a:p>
            <a:pPr lvl="1"/>
            <a:r>
              <a:rPr lang="en-GB" sz="2400" dirty="0" smtClean="0"/>
              <a:t>Resolution of information queries</a:t>
            </a:r>
          </a:p>
          <a:p>
            <a:pPr lvl="1"/>
            <a:endParaRPr lang="en-GB" sz="2600" dirty="0" smtClean="0"/>
          </a:p>
          <a:p>
            <a:pPr lvl="1"/>
            <a:endParaRPr lang="en-GB" sz="2600" dirty="0" smtClean="0"/>
          </a:p>
          <a:p>
            <a:pPr lvl="1"/>
            <a:endParaRPr lang="en-GB" sz="2600" dirty="0" smtClean="0"/>
          </a:p>
          <a:p>
            <a:endParaRPr lang="en-GB" sz="2600" dirty="0" smtClean="0"/>
          </a:p>
        </p:txBody>
      </p:sp>
      <p:sp>
        <p:nvSpPr>
          <p:cNvPr id="9219" name="Title 2"/>
          <p:cNvSpPr>
            <a:spLocks noGrp="1"/>
          </p:cNvSpPr>
          <p:nvPr>
            <p:ph type="title"/>
          </p:nvPr>
        </p:nvSpPr>
        <p:spPr/>
        <p:txBody>
          <a:bodyPr>
            <a:noAutofit/>
          </a:bodyPr>
          <a:lstStyle/>
          <a:p>
            <a:r>
              <a:rPr lang="en-GB" sz="3200" dirty="0">
                <a:solidFill>
                  <a:srgbClr val="FF0000"/>
                </a:solidFill>
                <a:latin typeface="+mn-lt"/>
                <a:cs typeface="Arial" pitchFamily="34" charset="0"/>
              </a:rPr>
              <a:t>F.</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Transforming </a:t>
            </a:r>
            <a:r>
              <a:rPr lang="en-GB" sz="3200" dirty="0">
                <a:solidFill>
                  <a:srgbClr val="007FC4"/>
                </a:solidFill>
                <a:latin typeface="+mn-lt"/>
                <a:ea typeface="+mj-ea"/>
                <a:cs typeface="Arial" pitchFamily="34" charset="0"/>
              </a:rPr>
              <a:t>the </a:t>
            </a:r>
            <a:r>
              <a:rPr lang="en-GB" sz="3200" dirty="0" smtClean="0">
                <a:solidFill>
                  <a:srgbClr val="007FC4"/>
                </a:solidFill>
                <a:latin typeface="+mn-lt"/>
                <a:ea typeface="+mj-ea"/>
                <a:cs typeface="Arial" pitchFamily="34" charset="0"/>
              </a:rPr>
              <a:t>tax system </a:t>
            </a:r>
            <a:r>
              <a:rPr lang="en-GB" sz="3200" dirty="0">
                <a:solidFill>
                  <a:srgbClr val="007FC4"/>
                </a:solidFill>
                <a:latin typeface="+mn-lt"/>
                <a:ea typeface="+mj-ea"/>
                <a:cs typeface="Arial" pitchFamily="34" charset="0"/>
              </a:rPr>
              <a:t>through </a:t>
            </a:r>
            <a:r>
              <a:rPr lang="en-GB" sz="3200" dirty="0" smtClean="0">
                <a:solidFill>
                  <a:srgbClr val="007FC4"/>
                </a:solidFill>
                <a:latin typeface="+mn-lt"/>
                <a:ea typeface="+mj-ea"/>
                <a:cs typeface="Arial" pitchFamily="34" charset="0"/>
              </a:rPr>
              <a:t>the better </a:t>
            </a:r>
            <a:r>
              <a:rPr lang="en-GB" sz="3200" dirty="0">
                <a:solidFill>
                  <a:srgbClr val="007FC4"/>
                </a:solidFill>
                <a:latin typeface="+mn-lt"/>
                <a:ea typeface="+mj-ea"/>
                <a:cs typeface="Arial" pitchFamily="34" charset="0"/>
              </a:rPr>
              <a:t>use of </a:t>
            </a:r>
            <a:r>
              <a:rPr lang="en-GB" sz="3200" dirty="0" smtClean="0">
                <a:solidFill>
                  <a:srgbClr val="007FC4"/>
                </a:solidFill>
                <a:latin typeface="+mn-lt"/>
                <a:ea typeface="+mj-ea"/>
                <a:cs typeface="Arial" pitchFamily="34" charset="0"/>
              </a:rPr>
              <a:t>information </a:t>
            </a:r>
            <a:endParaRPr lang="en-GB" sz="3200" dirty="0">
              <a:solidFill>
                <a:srgbClr val="007FC4"/>
              </a:solidFill>
              <a:latin typeface="+mn-lt"/>
              <a:ea typeface="+mj-ea"/>
              <a:cs typeface="Arial" pitchFamily="34" charset="0"/>
            </a:endParaRPr>
          </a:p>
        </p:txBody>
      </p:sp>
    </p:spTree>
    <p:extLst>
      <p:ext uri="{BB962C8B-B14F-4D97-AF65-F5344CB8AC3E}">
        <p14:creationId xmlns:p14="http://schemas.microsoft.com/office/powerpoint/2010/main" val="1931191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7776864" cy="4968632"/>
          </a:xfrm>
        </p:spPr>
        <p:txBody>
          <a:bodyPr>
            <a:noAutofit/>
          </a:bodyPr>
          <a:lstStyle/>
          <a:p>
            <a:pPr marL="0" indent="0">
              <a:buNone/>
            </a:pPr>
            <a:endParaRPr lang="en-GB" sz="2400" b="1" dirty="0" smtClean="0">
              <a:solidFill>
                <a:srgbClr val="FF0000"/>
              </a:solidFill>
            </a:endParaRPr>
          </a:p>
          <a:p>
            <a:pPr marL="0" indent="0">
              <a:buNone/>
            </a:pPr>
            <a:r>
              <a:rPr lang="en-GB" sz="2400" b="1" dirty="0" smtClean="0">
                <a:solidFill>
                  <a:srgbClr val="FF0000"/>
                </a:solidFill>
              </a:rPr>
              <a:t>ATT Response:</a:t>
            </a:r>
          </a:p>
          <a:p>
            <a:r>
              <a:rPr lang="en-GB" sz="2400" dirty="0" smtClean="0"/>
              <a:t>“HMRC </a:t>
            </a:r>
            <a:r>
              <a:rPr lang="en-GB" sz="2400" dirty="0"/>
              <a:t>and </a:t>
            </a:r>
            <a:r>
              <a:rPr lang="en-GB" sz="2400" dirty="0" smtClean="0"/>
              <a:t>the Government </a:t>
            </a:r>
            <a:r>
              <a:rPr lang="en-GB" sz="2400" dirty="0"/>
              <a:t>need to take the time to get this right to ensure that it provides maximum </a:t>
            </a:r>
            <a:r>
              <a:rPr lang="en-GB" sz="2400" dirty="0" smtClean="0"/>
              <a:t>benefits to </a:t>
            </a:r>
            <a:r>
              <a:rPr lang="en-GB" sz="2400" dirty="0"/>
              <a:t>taxpayers and HMRC with minimum frustrations and disruptions and without any </a:t>
            </a:r>
            <a:r>
              <a:rPr lang="en-GB" sz="2400" dirty="0" smtClean="0"/>
              <a:t>unnecessary cost </a:t>
            </a:r>
            <a:r>
              <a:rPr lang="en-GB" sz="2400" dirty="0"/>
              <a:t>to businesses, the general public and the public </a:t>
            </a:r>
            <a:r>
              <a:rPr lang="en-GB" sz="2400" dirty="0" smtClean="0"/>
              <a:t>purse”</a:t>
            </a:r>
          </a:p>
          <a:p>
            <a:r>
              <a:rPr lang="en-GB" sz="2400" dirty="0" smtClean="0"/>
              <a:t>Concern expressed about HMRC’s presumption that customer would resolve queries about third-party information direct with the third-party and without HMRC intervention.</a:t>
            </a:r>
          </a:p>
          <a:p>
            <a:r>
              <a:rPr lang="en-GB" sz="2400" dirty="0" smtClean="0"/>
              <a:t>More detailed comments on specific types of third-party information also offered. </a:t>
            </a:r>
            <a:endParaRPr lang="en-GB" sz="2400" dirty="0"/>
          </a:p>
        </p:txBody>
      </p:sp>
      <p:sp>
        <p:nvSpPr>
          <p:cNvPr id="9219" name="Title 2"/>
          <p:cNvSpPr>
            <a:spLocks noGrp="1"/>
          </p:cNvSpPr>
          <p:nvPr>
            <p:ph type="title"/>
          </p:nvPr>
        </p:nvSpPr>
        <p:spPr/>
        <p:txBody>
          <a:bodyPr>
            <a:noAutofit/>
          </a:bodyPr>
          <a:lstStyle/>
          <a:p>
            <a:r>
              <a:rPr lang="en-GB" sz="3200" dirty="0">
                <a:solidFill>
                  <a:srgbClr val="FF0000"/>
                </a:solidFill>
                <a:latin typeface="+mn-lt"/>
                <a:cs typeface="Arial" pitchFamily="34" charset="0"/>
              </a:rPr>
              <a:t>F.</a:t>
            </a:r>
            <a:r>
              <a:rPr lang="en-GB" sz="3200" dirty="0">
                <a:solidFill>
                  <a:srgbClr val="007FC4"/>
                </a:solidFill>
                <a:latin typeface="+mn-lt"/>
                <a:cs typeface="Arial" pitchFamily="34" charset="0"/>
              </a:rPr>
              <a:t> </a:t>
            </a:r>
            <a:r>
              <a:rPr lang="en-GB" sz="3200" dirty="0" smtClean="0">
                <a:solidFill>
                  <a:srgbClr val="007FC4"/>
                </a:solidFill>
                <a:latin typeface="+mn-lt"/>
                <a:ea typeface="+mj-ea"/>
                <a:cs typeface="Arial" pitchFamily="34" charset="0"/>
              </a:rPr>
              <a:t>Making </a:t>
            </a:r>
            <a:r>
              <a:rPr lang="en-GB" sz="3200" dirty="0">
                <a:solidFill>
                  <a:srgbClr val="007FC4"/>
                </a:solidFill>
                <a:latin typeface="+mn-lt"/>
                <a:ea typeface="+mj-ea"/>
                <a:cs typeface="Arial" pitchFamily="34" charset="0"/>
              </a:rPr>
              <a:t>Tax Digital</a:t>
            </a:r>
            <a:r>
              <a:rPr lang="en-GB" sz="3200" dirty="0" smtClean="0">
                <a:solidFill>
                  <a:srgbClr val="007FC4"/>
                </a:solidFill>
                <a:latin typeface="+mn-lt"/>
                <a:ea typeface="+mj-ea"/>
                <a:cs typeface="Arial" pitchFamily="34" charset="0"/>
              </a:rPr>
              <a:t>: Transforming </a:t>
            </a:r>
            <a:r>
              <a:rPr lang="en-GB" sz="3200" dirty="0">
                <a:solidFill>
                  <a:srgbClr val="007FC4"/>
                </a:solidFill>
                <a:latin typeface="+mn-lt"/>
                <a:ea typeface="+mj-ea"/>
                <a:cs typeface="Arial" pitchFamily="34" charset="0"/>
              </a:rPr>
              <a:t>the </a:t>
            </a:r>
            <a:r>
              <a:rPr lang="en-GB" sz="3200" dirty="0" smtClean="0">
                <a:solidFill>
                  <a:srgbClr val="007FC4"/>
                </a:solidFill>
                <a:latin typeface="+mn-lt"/>
                <a:ea typeface="+mj-ea"/>
                <a:cs typeface="Arial" pitchFamily="34" charset="0"/>
              </a:rPr>
              <a:t>tax system </a:t>
            </a:r>
            <a:r>
              <a:rPr lang="en-GB" sz="3200" dirty="0">
                <a:solidFill>
                  <a:srgbClr val="007FC4"/>
                </a:solidFill>
                <a:latin typeface="+mn-lt"/>
                <a:ea typeface="+mj-ea"/>
                <a:cs typeface="Arial" pitchFamily="34" charset="0"/>
              </a:rPr>
              <a:t>through </a:t>
            </a:r>
            <a:r>
              <a:rPr lang="en-GB" sz="3200" dirty="0" smtClean="0">
                <a:solidFill>
                  <a:srgbClr val="007FC4"/>
                </a:solidFill>
                <a:latin typeface="+mn-lt"/>
                <a:ea typeface="+mj-ea"/>
                <a:cs typeface="Arial" pitchFamily="34" charset="0"/>
              </a:rPr>
              <a:t>the better </a:t>
            </a:r>
            <a:r>
              <a:rPr lang="en-GB" sz="3200" dirty="0">
                <a:solidFill>
                  <a:srgbClr val="007FC4"/>
                </a:solidFill>
                <a:latin typeface="+mn-lt"/>
                <a:ea typeface="+mj-ea"/>
                <a:cs typeface="Arial" pitchFamily="34" charset="0"/>
              </a:rPr>
              <a:t>use of information</a:t>
            </a:r>
          </a:p>
        </p:txBody>
      </p:sp>
    </p:spTree>
    <p:extLst>
      <p:ext uri="{BB962C8B-B14F-4D97-AF65-F5344CB8AC3E}">
        <p14:creationId xmlns:p14="http://schemas.microsoft.com/office/powerpoint/2010/main" val="3326118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lvl="1">
              <a:spcBef>
                <a:spcPts val="0"/>
              </a:spcBef>
            </a:pPr>
            <a:r>
              <a:rPr lang="en-GB" sz="2400" dirty="0" smtClean="0"/>
              <a:t>Clients </a:t>
            </a:r>
            <a:r>
              <a:rPr lang="en-GB" sz="2400" dirty="0"/>
              <a:t>will need help from their </a:t>
            </a:r>
            <a:r>
              <a:rPr lang="en-GB" sz="2400" dirty="0" smtClean="0"/>
              <a:t>advisers:</a:t>
            </a:r>
          </a:p>
          <a:p>
            <a:pPr marL="369286" lvl="2">
              <a:spcBef>
                <a:spcPts val="0"/>
              </a:spcBef>
            </a:pPr>
            <a:r>
              <a:rPr lang="en-GB" sz="2400" dirty="0" smtClean="0"/>
              <a:t>33</a:t>
            </a:r>
            <a:r>
              <a:rPr lang="en-GB" sz="2400" dirty="0"/>
              <a:t>% of members report that over 75% of their clients will need to move from </a:t>
            </a:r>
            <a:r>
              <a:rPr lang="en-GB" sz="2400" b="1" dirty="0">
                <a:solidFill>
                  <a:srgbClr val="FF0000"/>
                </a:solidFill>
              </a:rPr>
              <a:t>paper / hard copy </a:t>
            </a:r>
            <a:r>
              <a:rPr lang="en-GB" sz="2400" dirty="0"/>
              <a:t>accounting records to digital </a:t>
            </a:r>
            <a:r>
              <a:rPr lang="en-GB" sz="2400" dirty="0" smtClean="0"/>
              <a:t>records and </a:t>
            </a:r>
            <a:r>
              <a:rPr lang="en-GB" sz="2400" dirty="0"/>
              <a:t>over 25% of members report that 51% to 75% of their clients would need to do </a:t>
            </a:r>
            <a:r>
              <a:rPr lang="en-GB" sz="2400" dirty="0" smtClean="0"/>
              <a:t>so.</a:t>
            </a:r>
          </a:p>
          <a:p>
            <a:pPr marL="369286" lvl="2">
              <a:spcBef>
                <a:spcPts val="0"/>
              </a:spcBef>
            </a:pPr>
            <a:r>
              <a:rPr lang="en-GB" sz="2400" dirty="0" smtClean="0"/>
              <a:t>Nearly </a:t>
            </a:r>
            <a:r>
              <a:rPr lang="en-GB" sz="2400" dirty="0"/>
              <a:t>53% of members thought that over 75% of </a:t>
            </a:r>
            <a:r>
              <a:rPr lang="en-GB" sz="2400" dirty="0" smtClean="0"/>
              <a:t>their clients </a:t>
            </a:r>
            <a:r>
              <a:rPr lang="en-GB" sz="2400" dirty="0"/>
              <a:t>will need help with moving to digital record </a:t>
            </a:r>
            <a:r>
              <a:rPr lang="en-GB" sz="2400" dirty="0" smtClean="0"/>
              <a:t>keeping </a:t>
            </a:r>
            <a:r>
              <a:rPr lang="en-GB" sz="2400" dirty="0"/>
              <a:t>with over 20% believing that would apply to 51% to 75% of </a:t>
            </a:r>
            <a:r>
              <a:rPr lang="en-GB" sz="2400" dirty="0" smtClean="0"/>
              <a:t>clients.</a:t>
            </a:r>
          </a:p>
          <a:p>
            <a:pPr marL="369286" lvl="2">
              <a:spcBef>
                <a:spcPts val="0"/>
              </a:spcBef>
            </a:pPr>
            <a:r>
              <a:rPr lang="en-GB" sz="2400" dirty="0" smtClean="0"/>
              <a:t>68</a:t>
            </a:r>
            <a:r>
              <a:rPr lang="en-GB" sz="2400" dirty="0"/>
              <a:t>% of members consider that over 75% of their clients will need help with their </a:t>
            </a:r>
            <a:r>
              <a:rPr lang="en-GB" sz="2400" i="1" dirty="0"/>
              <a:t>Making Tax Digital </a:t>
            </a:r>
            <a:r>
              <a:rPr lang="en-GB" sz="2400" dirty="0"/>
              <a:t>reporting obligations, including filing their quarterly updates with HMRC and completing their 'End of Year' </a:t>
            </a:r>
            <a:r>
              <a:rPr lang="en-GB" sz="2400" dirty="0" smtClean="0"/>
              <a:t>activity </a:t>
            </a:r>
            <a:r>
              <a:rPr lang="en-GB" sz="2400" dirty="0"/>
              <a:t>with 18% considering that help would be needed by 51% to 75% of clients</a:t>
            </a:r>
            <a:r>
              <a:rPr lang="en-GB" sz="2400" dirty="0" smtClean="0"/>
              <a:t>.</a:t>
            </a:r>
          </a:p>
          <a:p>
            <a:pPr marL="0" lvl="1" indent="0">
              <a:spcBef>
                <a:spcPts val="0"/>
              </a:spcBef>
              <a:buNone/>
            </a:pPr>
            <a:endParaRPr lang="en-GB" sz="2400" dirty="0"/>
          </a:p>
          <a:p>
            <a:pPr marL="0" lvl="1">
              <a:spcBef>
                <a:spcPts val="0"/>
              </a:spcBef>
            </a:pPr>
            <a:endParaRPr lang="en-GB" sz="2400" dirty="0" smtClean="0"/>
          </a:p>
          <a:p>
            <a:endParaRPr lang="en-GB" sz="5400" dirty="0" smtClean="0"/>
          </a:p>
          <a:p>
            <a:endParaRPr lang="en-GB" sz="2400" dirty="0" smtClean="0"/>
          </a:p>
        </p:txBody>
      </p:sp>
      <p:sp>
        <p:nvSpPr>
          <p:cNvPr id="9219" name="Title 2"/>
          <p:cNvSpPr>
            <a:spLocks noGrp="1"/>
          </p:cNvSpPr>
          <p:nvPr>
            <p:ph type="title"/>
          </p:nvPr>
        </p:nvSpPr>
        <p:spPr>
          <a:xfrm>
            <a:off x="179512" y="260648"/>
            <a:ext cx="8856984" cy="720000"/>
          </a:xfrm>
        </p:spPr>
        <p:txBody>
          <a:bodyPr>
            <a:noAutofit/>
          </a:bodyPr>
          <a:lstStyle/>
          <a:p>
            <a:r>
              <a:rPr lang="en-GB" sz="3200" dirty="0">
                <a:solidFill>
                  <a:srgbClr val="0070C0"/>
                </a:solidFill>
                <a:latin typeface="+mn-lt"/>
                <a:ea typeface="+mj-ea"/>
                <a:cs typeface="Arial" pitchFamily="34" charset="0"/>
              </a:rPr>
              <a:t>Key points from </a:t>
            </a:r>
            <a:r>
              <a:rPr lang="en-GB" sz="3200" dirty="0" smtClean="0">
                <a:solidFill>
                  <a:srgbClr val="0070C0"/>
                </a:solidFill>
                <a:latin typeface="+mn-lt"/>
                <a:ea typeface="+mj-ea"/>
                <a:cs typeface="Arial" pitchFamily="34" charset="0"/>
              </a:rPr>
              <a:t>joint </a:t>
            </a:r>
            <a:r>
              <a:rPr lang="en-GB" sz="3200" dirty="0">
                <a:solidFill>
                  <a:srgbClr val="0070C0"/>
                </a:solidFill>
                <a:latin typeface="+mn-lt"/>
                <a:ea typeface="+mj-ea"/>
                <a:cs typeface="Arial" pitchFamily="34" charset="0"/>
              </a:rPr>
              <a:t>CIOT/ATT members’ </a:t>
            </a:r>
            <a:r>
              <a:rPr lang="en-GB" sz="3200" dirty="0" smtClean="0">
                <a:solidFill>
                  <a:srgbClr val="0070C0"/>
                </a:solidFill>
                <a:latin typeface="+mn-lt"/>
                <a:ea typeface="+mj-ea"/>
                <a:cs typeface="Arial" pitchFamily="34" charset="0"/>
              </a:rPr>
              <a:t>survey</a:t>
            </a:r>
            <a:endParaRPr sz="3200" dirty="0">
              <a:solidFill>
                <a:srgbClr val="0070C0"/>
              </a:solidFill>
              <a:latin typeface="+mn-lt"/>
              <a:ea typeface="ヒラギノ角ゴ Pro W3"/>
              <a:cs typeface="Arial" pitchFamily="34" charset="0"/>
            </a:endParaRPr>
          </a:p>
        </p:txBody>
      </p:sp>
    </p:spTree>
    <p:extLst>
      <p:ext uri="{BB962C8B-B14F-4D97-AF65-F5344CB8AC3E}">
        <p14:creationId xmlns:p14="http://schemas.microsoft.com/office/powerpoint/2010/main" val="645797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0" lvl="1">
              <a:spcBef>
                <a:spcPts val="0"/>
              </a:spcBef>
            </a:pPr>
            <a:r>
              <a:rPr lang="en-GB" sz="2400" dirty="0"/>
              <a:t>The 10k exemption </a:t>
            </a:r>
            <a:r>
              <a:rPr lang="en-GB" sz="2400" dirty="0" smtClean="0"/>
              <a:t>from MTD obligations:</a:t>
            </a:r>
          </a:p>
          <a:p>
            <a:pPr marL="369286" lvl="2">
              <a:spcBef>
                <a:spcPts val="0"/>
              </a:spcBef>
            </a:pPr>
            <a:r>
              <a:rPr lang="en-GB" sz="2400" dirty="0" smtClean="0"/>
              <a:t>A </a:t>
            </a:r>
            <a:r>
              <a:rPr lang="en-GB" sz="2400" dirty="0"/>
              <a:t>total of 87 per cent of tax professionals who responded to </a:t>
            </a:r>
            <a:r>
              <a:rPr lang="en-GB" sz="2400" dirty="0" smtClean="0"/>
              <a:t>the survey called for the </a:t>
            </a:r>
            <a:r>
              <a:rPr lang="en-GB" sz="2400" dirty="0"/>
              <a:t>exemption </a:t>
            </a:r>
            <a:r>
              <a:rPr lang="en-GB" sz="2400" dirty="0" smtClean="0"/>
              <a:t>to </a:t>
            </a:r>
            <a:r>
              <a:rPr lang="en-GB" sz="2400" dirty="0"/>
              <a:t>rise.</a:t>
            </a:r>
          </a:p>
          <a:p>
            <a:pPr marL="0" lvl="1">
              <a:spcBef>
                <a:spcPts val="0"/>
              </a:spcBef>
            </a:pPr>
            <a:endParaRPr lang="en-GB" sz="2400" dirty="0"/>
          </a:p>
          <a:p>
            <a:pPr marL="0" lvl="1">
              <a:spcBef>
                <a:spcPts val="0"/>
              </a:spcBef>
            </a:pPr>
            <a:r>
              <a:rPr lang="en-GB" sz="2400" dirty="0" smtClean="0"/>
              <a:t>Introduction of MTD:</a:t>
            </a:r>
          </a:p>
          <a:p>
            <a:pPr marL="369286" lvl="2">
              <a:spcBef>
                <a:spcPts val="0"/>
              </a:spcBef>
            </a:pPr>
            <a:r>
              <a:rPr lang="en-GB" sz="2400" dirty="0" smtClean="0"/>
              <a:t>Nearly </a:t>
            </a:r>
            <a:r>
              <a:rPr lang="en-GB" sz="2400" dirty="0"/>
              <a:t>89 per cent of members believe that the timeframe for implementing quarterly reporting should be </a:t>
            </a:r>
            <a:r>
              <a:rPr lang="en-GB" sz="2400" dirty="0" smtClean="0"/>
              <a:t>extended -  </a:t>
            </a:r>
            <a:r>
              <a:rPr lang="en-GB" sz="2400" dirty="0"/>
              <a:t>something which the ATT called for earlier </a:t>
            </a:r>
            <a:r>
              <a:rPr lang="en-GB" sz="2400" dirty="0" smtClean="0"/>
              <a:t>in 2016.</a:t>
            </a:r>
          </a:p>
          <a:p>
            <a:pPr marL="0" lvl="1">
              <a:spcBef>
                <a:spcPts val="0"/>
              </a:spcBef>
            </a:pPr>
            <a:endParaRPr lang="en-GB" sz="2400" dirty="0"/>
          </a:p>
          <a:p>
            <a:pPr marL="0" lvl="1">
              <a:spcBef>
                <a:spcPts val="0"/>
              </a:spcBef>
            </a:pPr>
            <a:endParaRPr lang="en-GB" sz="2400" dirty="0"/>
          </a:p>
          <a:p>
            <a:pPr marL="0" lvl="1">
              <a:spcBef>
                <a:spcPts val="0"/>
              </a:spcBef>
            </a:pPr>
            <a:endParaRPr lang="en-GB" sz="2400" dirty="0" smtClean="0"/>
          </a:p>
          <a:p>
            <a:endParaRPr lang="en-GB" sz="5400" dirty="0" smtClean="0"/>
          </a:p>
          <a:p>
            <a:endParaRPr lang="en-GB" sz="2400" dirty="0" smtClean="0"/>
          </a:p>
        </p:txBody>
      </p:sp>
      <p:sp>
        <p:nvSpPr>
          <p:cNvPr id="9219" name="Title 2"/>
          <p:cNvSpPr>
            <a:spLocks noGrp="1"/>
          </p:cNvSpPr>
          <p:nvPr>
            <p:ph type="title"/>
          </p:nvPr>
        </p:nvSpPr>
        <p:spPr>
          <a:xfrm>
            <a:off x="179512" y="260648"/>
            <a:ext cx="8640960" cy="720000"/>
          </a:xfrm>
        </p:spPr>
        <p:txBody>
          <a:bodyPr>
            <a:noAutofit/>
          </a:bodyPr>
          <a:lstStyle/>
          <a:p>
            <a:r>
              <a:rPr lang="en-GB" sz="3200" dirty="0">
                <a:solidFill>
                  <a:srgbClr val="0070C0"/>
                </a:solidFill>
                <a:latin typeface="+mn-lt"/>
                <a:cs typeface="Arial" pitchFamily="34" charset="0"/>
              </a:rPr>
              <a:t>Key points from joint CIOT/ATT members’ </a:t>
            </a:r>
            <a:r>
              <a:rPr lang="en-GB" sz="3200" dirty="0" smtClean="0">
                <a:solidFill>
                  <a:srgbClr val="0070C0"/>
                </a:solidFill>
                <a:latin typeface="+mn-lt"/>
                <a:cs typeface="Arial" pitchFamily="34" charset="0"/>
              </a:rPr>
              <a:t>survey </a:t>
            </a:r>
            <a:r>
              <a:rPr lang="en-GB" sz="3200" dirty="0">
                <a:solidFill>
                  <a:srgbClr val="0070C0"/>
                </a:solidFill>
                <a:latin typeface="+mn-lt"/>
                <a:ea typeface="+mj-ea"/>
                <a:cs typeface="Arial" pitchFamily="34" charset="0"/>
              </a:rPr>
              <a:t/>
            </a:r>
            <a:br>
              <a:rPr lang="en-GB" sz="3200" dirty="0">
                <a:solidFill>
                  <a:srgbClr val="0070C0"/>
                </a:solidFill>
                <a:latin typeface="+mn-lt"/>
                <a:ea typeface="+mj-ea"/>
                <a:cs typeface="Arial" pitchFamily="34" charset="0"/>
              </a:rPr>
            </a:br>
            <a:endParaRPr sz="3200" dirty="0">
              <a:solidFill>
                <a:srgbClr val="0070C0"/>
              </a:solidFill>
              <a:latin typeface="+mn-lt"/>
              <a:ea typeface="ヒラギノ角ゴ Pro W3"/>
              <a:cs typeface="Arial" pitchFamily="34" charset="0"/>
            </a:endParaRPr>
          </a:p>
        </p:txBody>
      </p:sp>
    </p:spTree>
    <p:extLst>
      <p:ext uri="{BB962C8B-B14F-4D97-AF65-F5344CB8AC3E}">
        <p14:creationId xmlns:p14="http://schemas.microsoft.com/office/powerpoint/2010/main" val="258774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032778" cy="4824616"/>
          </a:xfrm>
        </p:spPr>
        <p:txBody>
          <a:bodyPr>
            <a:noAutofit/>
          </a:bodyPr>
          <a:lstStyle/>
          <a:p>
            <a:r>
              <a:rPr lang="en-GB" sz="2200" b="1" dirty="0" smtClean="0"/>
              <a:t>For </a:t>
            </a:r>
            <a:r>
              <a:rPr lang="en-GB" sz="2200" b="1" dirty="0"/>
              <a:t>the taxpayer </a:t>
            </a:r>
          </a:p>
          <a:p>
            <a:pPr lvl="1"/>
            <a:r>
              <a:rPr lang="en-GB" sz="2200" dirty="0"/>
              <a:t>The </a:t>
            </a:r>
            <a:r>
              <a:rPr lang="en-GB" sz="2200" b="1" dirty="0">
                <a:solidFill>
                  <a:srgbClr val="FF0000"/>
                </a:solidFill>
              </a:rPr>
              <a:t>end of the tax return</a:t>
            </a:r>
          </a:p>
          <a:p>
            <a:pPr lvl="1"/>
            <a:r>
              <a:rPr lang="en-GB" sz="2200" dirty="0"/>
              <a:t>The </a:t>
            </a:r>
            <a:r>
              <a:rPr lang="en-GB" sz="2200" b="1" u="sng" dirty="0">
                <a:solidFill>
                  <a:srgbClr val="FF0000"/>
                </a:solidFill>
              </a:rPr>
              <a:t>ability</a:t>
            </a:r>
            <a:r>
              <a:rPr lang="en-GB" sz="2200" dirty="0">
                <a:solidFill>
                  <a:srgbClr val="FF0000"/>
                </a:solidFill>
              </a:rPr>
              <a:t> </a:t>
            </a:r>
            <a:r>
              <a:rPr lang="en-GB" sz="2200" dirty="0"/>
              <a:t>to pay tax based on your business activity during the year</a:t>
            </a:r>
          </a:p>
          <a:p>
            <a:pPr lvl="1"/>
            <a:r>
              <a:rPr lang="en-GB" sz="2200" dirty="0"/>
              <a:t>The ability to upload or update your tax account in real time</a:t>
            </a:r>
          </a:p>
          <a:p>
            <a:pPr lvl="1"/>
            <a:r>
              <a:rPr lang="en-GB" sz="2200" dirty="0"/>
              <a:t>All of your tax information in one </a:t>
            </a:r>
            <a:r>
              <a:rPr lang="en-GB" sz="2200" dirty="0" smtClean="0"/>
              <a:t>place</a:t>
            </a:r>
          </a:p>
          <a:p>
            <a:pPr lvl="1"/>
            <a:endParaRPr lang="en-GB" sz="2200" dirty="0"/>
          </a:p>
          <a:p>
            <a:r>
              <a:rPr lang="en-GB" sz="2200" b="1" dirty="0"/>
              <a:t>For </a:t>
            </a:r>
            <a:r>
              <a:rPr lang="en-GB" sz="2200" b="1" dirty="0" smtClean="0"/>
              <a:t>HMRC</a:t>
            </a:r>
            <a:endParaRPr lang="en-GB" sz="2200" b="1" dirty="0"/>
          </a:p>
          <a:p>
            <a:pPr lvl="1"/>
            <a:r>
              <a:rPr lang="en-GB" sz="2200" dirty="0"/>
              <a:t>The end of the tax return</a:t>
            </a:r>
          </a:p>
          <a:p>
            <a:pPr lvl="1"/>
            <a:r>
              <a:rPr lang="en-GB" sz="2200" dirty="0"/>
              <a:t>Smoother processing of data by removing peaks</a:t>
            </a:r>
          </a:p>
          <a:p>
            <a:pPr lvl="1"/>
            <a:r>
              <a:rPr lang="en-GB" sz="2200" dirty="0"/>
              <a:t>Better interaction with taxpayers</a:t>
            </a:r>
          </a:p>
          <a:p>
            <a:pPr lvl="1"/>
            <a:r>
              <a:rPr lang="en-GB" sz="2200" dirty="0"/>
              <a:t>Ability to </a:t>
            </a:r>
            <a:r>
              <a:rPr lang="en-GB" sz="2200" b="1" dirty="0">
                <a:solidFill>
                  <a:srgbClr val="FF0000"/>
                </a:solidFill>
              </a:rPr>
              <a:t>support</a:t>
            </a:r>
            <a:r>
              <a:rPr lang="en-GB" sz="2200" dirty="0">
                <a:solidFill>
                  <a:srgbClr val="FF0000"/>
                </a:solidFill>
              </a:rPr>
              <a:t> </a:t>
            </a:r>
            <a:r>
              <a:rPr lang="en-GB" sz="2200" dirty="0"/>
              <a:t>taxpayers to “get it right first time”</a:t>
            </a:r>
            <a:r>
              <a:rPr lang="en-GB" sz="2400" dirty="0"/>
              <a:t>                                  </a:t>
            </a:r>
          </a:p>
        </p:txBody>
      </p:sp>
      <p:sp>
        <p:nvSpPr>
          <p:cNvPr id="9219" name="Title 2"/>
          <p:cNvSpPr>
            <a:spLocks noGrp="1"/>
          </p:cNvSpPr>
          <p:nvPr>
            <p:ph type="title"/>
          </p:nvPr>
        </p:nvSpPr>
        <p:spPr/>
        <p:txBody>
          <a:bodyPr>
            <a:normAutofit/>
          </a:bodyPr>
          <a:lstStyle/>
          <a:p>
            <a:r>
              <a:rPr lang="en-GB" sz="3200" dirty="0" smtClean="0">
                <a:solidFill>
                  <a:srgbClr val="007FC4"/>
                </a:solidFill>
                <a:latin typeface="+mn-lt"/>
                <a:ea typeface="+mj-ea"/>
                <a:cs typeface="Arial" pitchFamily="34" charset="0"/>
              </a:rPr>
              <a:t>A Digital Tax System – HMRC’s vision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655538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pPr marL="369286" lvl="2">
              <a:spcBef>
                <a:spcPts val="0"/>
              </a:spcBef>
            </a:pPr>
            <a:endParaRPr lang="en-GB" sz="2400" dirty="0"/>
          </a:p>
          <a:p>
            <a:pPr marL="0" lvl="1">
              <a:spcBef>
                <a:spcPts val="0"/>
              </a:spcBef>
            </a:pPr>
            <a:r>
              <a:rPr lang="en-GB" sz="2400" dirty="0" smtClean="0"/>
              <a:t>Cash-basis entry ceiling:</a:t>
            </a:r>
          </a:p>
          <a:p>
            <a:pPr marL="369286" lvl="2">
              <a:spcBef>
                <a:spcPts val="0"/>
              </a:spcBef>
            </a:pPr>
            <a:r>
              <a:rPr lang="en-GB" sz="2400" dirty="0" smtClean="0"/>
              <a:t>48% of those who responded think that it should not be increased above £100K;</a:t>
            </a:r>
          </a:p>
          <a:p>
            <a:pPr marL="369286" lvl="2">
              <a:spcBef>
                <a:spcPts val="0"/>
              </a:spcBef>
            </a:pPr>
            <a:r>
              <a:rPr lang="en-GB" sz="2400" dirty="0" smtClean="0"/>
              <a:t>34% think that it should be increased to at least £150K. </a:t>
            </a:r>
          </a:p>
          <a:p>
            <a:pPr marL="369286" lvl="2">
              <a:spcBef>
                <a:spcPts val="0"/>
              </a:spcBef>
            </a:pPr>
            <a:endParaRPr lang="en-GB" sz="2400" dirty="0"/>
          </a:p>
          <a:p>
            <a:pPr marL="369286" lvl="2">
              <a:spcBef>
                <a:spcPts val="0"/>
              </a:spcBef>
            </a:pPr>
            <a:r>
              <a:rPr lang="en-GB" sz="2400" dirty="0" smtClean="0"/>
              <a:t>33% would advise clients to consider cash-basis if the entry level was increased;</a:t>
            </a:r>
          </a:p>
          <a:p>
            <a:pPr marL="369286" lvl="2">
              <a:spcBef>
                <a:spcPts val="0"/>
              </a:spcBef>
            </a:pPr>
            <a:r>
              <a:rPr lang="en-GB" sz="2400" dirty="0" smtClean="0"/>
              <a:t>27% would not;</a:t>
            </a:r>
          </a:p>
          <a:p>
            <a:pPr marL="369286" lvl="2">
              <a:spcBef>
                <a:spcPts val="0"/>
              </a:spcBef>
            </a:pPr>
            <a:r>
              <a:rPr lang="en-GB" sz="2400" dirty="0" smtClean="0"/>
              <a:t>(40% uncertain or not applicable)</a:t>
            </a:r>
          </a:p>
          <a:p>
            <a:pPr marL="158265" lvl="2" indent="0">
              <a:spcBef>
                <a:spcPts val="0"/>
              </a:spcBef>
              <a:buNone/>
            </a:pPr>
            <a:endParaRPr lang="en-GB" sz="2400" dirty="0" smtClean="0"/>
          </a:p>
          <a:p>
            <a:pPr marL="369286" lvl="2">
              <a:spcBef>
                <a:spcPts val="0"/>
              </a:spcBef>
            </a:pPr>
            <a:endParaRPr lang="en-GB" sz="2400" dirty="0" smtClean="0"/>
          </a:p>
          <a:p>
            <a:pPr marL="0" lvl="1">
              <a:spcBef>
                <a:spcPts val="0"/>
              </a:spcBef>
            </a:pPr>
            <a:endParaRPr lang="en-GB" sz="2400" dirty="0"/>
          </a:p>
          <a:p>
            <a:pPr marL="0" lvl="1">
              <a:spcBef>
                <a:spcPts val="0"/>
              </a:spcBef>
            </a:pPr>
            <a:endParaRPr lang="en-GB" sz="2400" dirty="0"/>
          </a:p>
          <a:p>
            <a:pPr marL="0" lvl="1">
              <a:spcBef>
                <a:spcPts val="0"/>
              </a:spcBef>
            </a:pPr>
            <a:endParaRPr lang="en-GB" sz="2400" dirty="0" smtClean="0"/>
          </a:p>
          <a:p>
            <a:endParaRPr lang="en-GB" sz="5400" dirty="0" smtClean="0"/>
          </a:p>
          <a:p>
            <a:endParaRPr lang="en-GB" sz="2400" dirty="0" smtClean="0"/>
          </a:p>
        </p:txBody>
      </p:sp>
      <p:sp>
        <p:nvSpPr>
          <p:cNvPr id="9219" name="Title 2"/>
          <p:cNvSpPr>
            <a:spLocks noGrp="1"/>
          </p:cNvSpPr>
          <p:nvPr>
            <p:ph type="title"/>
          </p:nvPr>
        </p:nvSpPr>
        <p:spPr>
          <a:xfrm>
            <a:off x="166255" y="260648"/>
            <a:ext cx="8963151" cy="720000"/>
          </a:xfrm>
        </p:spPr>
        <p:txBody>
          <a:bodyPr>
            <a:normAutofit fontScale="90000"/>
          </a:bodyPr>
          <a:lstStyle/>
          <a:p>
            <a:r>
              <a:rPr lang="en-GB" sz="3600" dirty="0">
                <a:solidFill>
                  <a:srgbClr val="0070C0"/>
                </a:solidFill>
                <a:latin typeface="+mn-lt"/>
                <a:cs typeface="Arial" pitchFamily="34" charset="0"/>
              </a:rPr>
              <a:t>Key points from joint CIOT/ATT members’ </a:t>
            </a:r>
            <a:r>
              <a:rPr lang="en-GB" sz="3600" dirty="0" smtClean="0">
                <a:solidFill>
                  <a:srgbClr val="0070C0"/>
                </a:solidFill>
                <a:latin typeface="+mn-lt"/>
                <a:cs typeface="Arial" pitchFamily="34" charset="0"/>
              </a:rPr>
              <a:t>survey </a:t>
            </a:r>
            <a:r>
              <a:rPr lang="en-GB" sz="2800" b="0" dirty="0">
                <a:solidFill>
                  <a:srgbClr val="007FC4"/>
                </a:solidFill>
                <a:latin typeface="ZapfHumnst BT" panose="020B0502050508020304" pitchFamily="34" charset="0"/>
                <a:ea typeface="+mj-ea"/>
                <a:cs typeface="Arial" pitchFamily="34" charset="0"/>
              </a:rPr>
              <a:t/>
            </a:r>
            <a:br>
              <a:rPr lang="en-GB" sz="2800" b="0" dirty="0">
                <a:solidFill>
                  <a:srgbClr val="007FC4"/>
                </a:solidFill>
                <a:latin typeface="ZapfHumnst BT" panose="020B0502050508020304" pitchFamily="34" charset="0"/>
                <a:ea typeface="+mj-ea"/>
                <a:cs typeface="Arial" pitchFamily="34" charset="0"/>
              </a:rPr>
            </a:br>
            <a:endParaRPr sz="2800" dirty="0">
              <a:ea typeface="ヒラギノ角ゴ Pro W3"/>
              <a:cs typeface="Arial" pitchFamily="34" charset="0"/>
            </a:endParaRPr>
          </a:p>
        </p:txBody>
      </p:sp>
    </p:spTree>
    <p:extLst>
      <p:ext uri="{BB962C8B-B14F-4D97-AF65-F5344CB8AC3E}">
        <p14:creationId xmlns:p14="http://schemas.microsoft.com/office/powerpoint/2010/main" val="546802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692696"/>
            <a:ext cx="8208912" cy="5256584"/>
          </a:xfrm>
        </p:spPr>
        <p:txBody>
          <a:bodyPr>
            <a:noAutofit/>
          </a:bodyPr>
          <a:lstStyle/>
          <a:p>
            <a:pPr marL="158265" lvl="2" indent="0">
              <a:spcBef>
                <a:spcPts val="0"/>
              </a:spcBef>
              <a:buNone/>
            </a:pPr>
            <a:endParaRPr lang="en-GB" sz="2400" dirty="0" smtClean="0"/>
          </a:p>
          <a:p>
            <a:pPr marL="0" lvl="1">
              <a:spcBef>
                <a:spcPts val="0"/>
              </a:spcBef>
            </a:pPr>
            <a:r>
              <a:rPr lang="en-GB" sz="2400" dirty="0" smtClean="0"/>
              <a:t>Digital Tax Accounts (DTAs):</a:t>
            </a:r>
          </a:p>
          <a:p>
            <a:pPr lvl="1"/>
            <a:r>
              <a:rPr lang="en-GB" sz="2400" dirty="0" smtClean="0"/>
              <a:t>68% of members thought that between 0% and 25% of their clients had so far accessed their DTAs;</a:t>
            </a:r>
          </a:p>
          <a:p>
            <a:pPr lvl="1"/>
            <a:r>
              <a:rPr lang="en-GB" sz="2400" dirty="0" smtClean="0"/>
              <a:t>25% of members did not know how many of their clients had accessed their DTAs;</a:t>
            </a:r>
          </a:p>
          <a:p>
            <a:pPr lvl="1"/>
            <a:r>
              <a:rPr lang="en-GB" sz="2400" dirty="0" smtClean="0"/>
              <a:t>Less than 4% of members said that they knew that over 25% of their clients had accessed their DTAs.</a:t>
            </a:r>
          </a:p>
          <a:p>
            <a:pPr marL="158265" lvl="2" indent="0">
              <a:spcBef>
                <a:spcPts val="0"/>
              </a:spcBef>
              <a:buNone/>
            </a:pPr>
            <a:endParaRPr lang="en-GB" sz="2400" b="1" dirty="0" smtClean="0">
              <a:solidFill>
                <a:srgbClr val="FF0000"/>
              </a:solidFill>
            </a:endParaRPr>
          </a:p>
          <a:p>
            <a:pPr marL="158265" lvl="2" indent="0">
              <a:spcBef>
                <a:spcPts val="0"/>
              </a:spcBef>
              <a:buNone/>
            </a:pPr>
            <a:r>
              <a:rPr lang="en-GB" sz="2400" b="1" dirty="0" smtClean="0">
                <a:solidFill>
                  <a:srgbClr val="FF0000"/>
                </a:solidFill>
              </a:rPr>
              <a:t>** </a:t>
            </a:r>
            <a:r>
              <a:rPr lang="en-GB" sz="2400" b="1" i="1" dirty="0" smtClean="0"/>
              <a:t>Almost 1,100 members responded to the survey, the results of which were sent to HMRC. For more detail of the survey results and a copy of HMRC’s reply, please see: </a:t>
            </a:r>
            <a:r>
              <a:rPr lang="en-GB" sz="2400" b="1" i="1" dirty="0" smtClean="0">
                <a:hlinkClick r:id="rId3"/>
              </a:rPr>
              <a:t>http</a:t>
            </a:r>
            <a:r>
              <a:rPr lang="en-GB" sz="2400" b="1" i="1" dirty="0">
                <a:hlinkClick r:id="rId3"/>
              </a:rPr>
              <a:t>://www.att.org.uk/technical/submissions/making-tax-digital-%</a:t>
            </a:r>
            <a:r>
              <a:rPr lang="en-GB" sz="2400" b="1" i="1" dirty="0" smtClean="0">
                <a:hlinkClick r:id="rId3"/>
              </a:rPr>
              <a:t>E2%80%93-member-survey-webinar</a:t>
            </a:r>
            <a:endParaRPr lang="en-GB" sz="2400" b="1" i="1" dirty="0" smtClean="0"/>
          </a:p>
          <a:p>
            <a:pPr marL="158265" lvl="2" indent="0">
              <a:spcBef>
                <a:spcPts val="0"/>
              </a:spcBef>
              <a:buNone/>
            </a:pPr>
            <a:endParaRPr lang="en-GB" sz="1800" b="1" i="1" dirty="0"/>
          </a:p>
          <a:p>
            <a:pPr marL="158265" lvl="2" indent="0">
              <a:spcBef>
                <a:spcPts val="0"/>
              </a:spcBef>
              <a:buNone/>
            </a:pPr>
            <a:endParaRPr lang="en-GB" sz="2400" b="1" i="1" dirty="0" smtClean="0"/>
          </a:p>
          <a:p>
            <a:pPr marL="369286" lvl="2">
              <a:spcBef>
                <a:spcPts val="0"/>
              </a:spcBef>
            </a:pPr>
            <a:endParaRPr lang="en-GB" sz="2400" dirty="0" smtClean="0"/>
          </a:p>
          <a:p>
            <a:pPr marL="0" lvl="1">
              <a:spcBef>
                <a:spcPts val="0"/>
              </a:spcBef>
            </a:pPr>
            <a:endParaRPr lang="en-GB" sz="2400" dirty="0" smtClean="0"/>
          </a:p>
          <a:p>
            <a:pPr marL="0" lvl="1">
              <a:spcBef>
                <a:spcPts val="0"/>
              </a:spcBef>
            </a:pPr>
            <a:endParaRPr lang="en-GB" sz="2400" dirty="0" smtClean="0"/>
          </a:p>
          <a:p>
            <a:pPr marL="0" lvl="1">
              <a:spcBef>
                <a:spcPts val="0"/>
              </a:spcBef>
            </a:pPr>
            <a:endParaRPr lang="en-GB" sz="2400" dirty="0" smtClean="0"/>
          </a:p>
          <a:p>
            <a:endParaRPr lang="en-GB" sz="5400" dirty="0" smtClean="0"/>
          </a:p>
          <a:p>
            <a:endParaRPr lang="en-GB" sz="2400" dirty="0" smtClean="0"/>
          </a:p>
        </p:txBody>
      </p:sp>
      <p:sp>
        <p:nvSpPr>
          <p:cNvPr id="9219" name="Title 2"/>
          <p:cNvSpPr>
            <a:spLocks noGrp="1"/>
          </p:cNvSpPr>
          <p:nvPr>
            <p:ph type="title"/>
          </p:nvPr>
        </p:nvSpPr>
        <p:spPr>
          <a:xfrm>
            <a:off x="107504" y="260648"/>
            <a:ext cx="9036496" cy="720000"/>
          </a:xfrm>
        </p:spPr>
        <p:txBody>
          <a:bodyPr>
            <a:normAutofit fontScale="90000"/>
          </a:bodyPr>
          <a:lstStyle/>
          <a:p>
            <a:r>
              <a:rPr lang="en-GB" sz="3600" dirty="0">
                <a:solidFill>
                  <a:srgbClr val="0070C0"/>
                </a:solidFill>
                <a:latin typeface="+mn-lt"/>
                <a:cs typeface="Arial" pitchFamily="34" charset="0"/>
              </a:rPr>
              <a:t>Key points from joint CIOT/ATT members’ </a:t>
            </a:r>
            <a:r>
              <a:rPr lang="en-GB" sz="3600" dirty="0" smtClean="0">
                <a:solidFill>
                  <a:srgbClr val="0070C0"/>
                </a:solidFill>
                <a:latin typeface="+mn-lt"/>
                <a:cs typeface="Arial" pitchFamily="34" charset="0"/>
              </a:rPr>
              <a:t>survey**</a:t>
            </a:r>
            <a:r>
              <a:rPr lang="en-GB" sz="2800" b="0" dirty="0">
                <a:solidFill>
                  <a:srgbClr val="007FC4"/>
                </a:solidFill>
                <a:latin typeface="ZapfHumnst BT" panose="020B0502050508020304" pitchFamily="34" charset="0"/>
                <a:ea typeface="+mj-ea"/>
                <a:cs typeface="Arial" pitchFamily="34" charset="0"/>
              </a:rPr>
              <a:t/>
            </a:r>
            <a:br>
              <a:rPr lang="en-GB" sz="2800" b="0" dirty="0">
                <a:solidFill>
                  <a:srgbClr val="007FC4"/>
                </a:solidFill>
                <a:latin typeface="ZapfHumnst BT" panose="020B0502050508020304" pitchFamily="34" charset="0"/>
                <a:ea typeface="+mj-ea"/>
                <a:cs typeface="Arial" pitchFamily="34" charset="0"/>
              </a:rPr>
            </a:br>
            <a:endParaRPr sz="2800" dirty="0">
              <a:ea typeface="ヒラギノ角ゴ Pro W3"/>
              <a:cs typeface="Arial" pitchFamily="34" charset="0"/>
            </a:endParaRPr>
          </a:p>
        </p:txBody>
      </p:sp>
    </p:spTree>
    <p:extLst>
      <p:ext uri="{BB962C8B-B14F-4D97-AF65-F5344CB8AC3E}">
        <p14:creationId xmlns:p14="http://schemas.microsoft.com/office/powerpoint/2010/main" val="29792273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764704"/>
            <a:ext cx="8208912" cy="5184576"/>
          </a:xfrm>
        </p:spPr>
        <p:txBody>
          <a:bodyPr>
            <a:noAutofit/>
          </a:bodyPr>
          <a:lstStyle/>
          <a:p>
            <a:pPr marL="0" lvl="1">
              <a:spcBef>
                <a:spcPts val="0"/>
              </a:spcBef>
            </a:pPr>
            <a:r>
              <a:rPr lang="en-GB" sz="2400" b="1" i="1" dirty="0" smtClean="0"/>
              <a:t>Threats</a:t>
            </a:r>
            <a:r>
              <a:rPr lang="en-GB" sz="2400" b="1" dirty="0" smtClean="0"/>
              <a:t>:</a:t>
            </a:r>
          </a:p>
          <a:p>
            <a:pPr lvl="1"/>
            <a:r>
              <a:rPr lang="en-GB" sz="2400" dirty="0" smtClean="0"/>
              <a:t>They may be vulnerable to competition from less qualified but more organised operators</a:t>
            </a:r>
          </a:p>
          <a:p>
            <a:pPr lvl="1"/>
            <a:r>
              <a:rPr lang="en-GB" sz="2400" dirty="0" smtClean="0"/>
              <a:t>Scale of change may prompt early/earlier retirement</a:t>
            </a:r>
          </a:p>
          <a:p>
            <a:pPr lvl="1"/>
            <a:r>
              <a:rPr lang="en-GB" sz="2400" dirty="0" smtClean="0"/>
              <a:t>Negligence claims if clients suffer from not being properly advised of implications of the changes</a:t>
            </a:r>
          </a:p>
          <a:p>
            <a:pPr lvl="1"/>
            <a:r>
              <a:rPr lang="en-GB" sz="2400" dirty="0" smtClean="0"/>
              <a:t>Clients may decide to do all/part of their own tax</a:t>
            </a:r>
          </a:p>
          <a:p>
            <a:r>
              <a:rPr lang="en-GB" sz="2400" b="1" i="1" dirty="0" smtClean="0"/>
              <a:t>Opportunities:</a:t>
            </a:r>
          </a:p>
          <a:p>
            <a:pPr lvl="1"/>
            <a:r>
              <a:rPr lang="en-GB" sz="2400" dirty="0" smtClean="0"/>
              <a:t>Cost structure of larger firms may cause clients to seek cheaper alternative providers</a:t>
            </a:r>
          </a:p>
          <a:p>
            <a:pPr lvl="1"/>
            <a:r>
              <a:rPr lang="en-GB" sz="2400" dirty="0" smtClean="0"/>
              <a:t>Chance to get ahead of the field by adapting systems</a:t>
            </a:r>
          </a:p>
          <a:p>
            <a:pPr lvl="1"/>
            <a:r>
              <a:rPr lang="en-GB" sz="2400" dirty="0" smtClean="0"/>
              <a:t>Unrepresented taxpayers may seek advisers</a:t>
            </a:r>
          </a:p>
          <a:p>
            <a:pPr marL="158265" lvl="2" indent="0">
              <a:spcBef>
                <a:spcPts val="0"/>
              </a:spcBef>
              <a:buNone/>
            </a:pPr>
            <a:endParaRPr lang="en-GB" sz="2400" dirty="0" smtClean="0"/>
          </a:p>
          <a:p>
            <a:pPr marL="369286" lvl="2">
              <a:spcBef>
                <a:spcPts val="0"/>
              </a:spcBef>
            </a:pPr>
            <a:endParaRPr lang="en-GB" sz="2400" dirty="0" smtClean="0"/>
          </a:p>
          <a:p>
            <a:pPr marL="0" lvl="1">
              <a:spcBef>
                <a:spcPts val="0"/>
              </a:spcBef>
            </a:pPr>
            <a:endParaRPr lang="en-GB" sz="2400" dirty="0"/>
          </a:p>
          <a:p>
            <a:pPr marL="0" lvl="1">
              <a:spcBef>
                <a:spcPts val="0"/>
              </a:spcBef>
            </a:pPr>
            <a:endParaRPr lang="en-GB" sz="2400" dirty="0"/>
          </a:p>
          <a:p>
            <a:pPr marL="0" lvl="1">
              <a:spcBef>
                <a:spcPts val="0"/>
              </a:spcBef>
            </a:pPr>
            <a:endParaRPr lang="en-GB" sz="2400" dirty="0" smtClean="0"/>
          </a:p>
          <a:p>
            <a:endParaRPr lang="en-GB" sz="5400" dirty="0" smtClean="0"/>
          </a:p>
          <a:p>
            <a:endParaRPr lang="en-GB" sz="2400" dirty="0" smtClean="0"/>
          </a:p>
        </p:txBody>
      </p:sp>
      <p:sp>
        <p:nvSpPr>
          <p:cNvPr id="9219" name="Title 2"/>
          <p:cNvSpPr>
            <a:spLocks noGrp="1"/>
          </p:cNvSpPr>
          <p:nvPr>
            <p:ph type="title"/>
          </p:nvPr>
        </p:nvSpPr>
        <p:spPr>
          <a:xfrm>
            <a:off x="323528" y="260648"/>
            <a:ext cx="8820472" cy="720000"/>
          </a:xfrm>
        </p:spPr>
        <p:txBody>
          <a:bodyPr>
            <a:normAutofit fontScale="90000"/>
          </a:bodyPr>
          <a:lstStyle/>
          <a:p>
            <a:r>
              <a:rPr lang="en-GB" sz="3600" dirty="0" smtClean="0">
                <a:solidFill>
                  <a:srgbClr val="007FC4"/>
                </a:solidFill>
                <a:latin typeface="+mn-lt"/>
                <a:ea typeface="+mj-ea"/>
                <a:cs typeface="Arial" pitchFamily="34" charset="0"/>
              </a:rPr>
              <a:t>MTD – </a:t>
            </a:r>
            <a:r>
              <a:rPr lang="en-GB" sz="3600" dirty="0" smtClean="0">
                <a:solidFill>
                  <a:srgbClr val="FF0000"/>
                </a:solidFill>
                <a:latin typeface="+mn-lt"/>
                <a:ea typeface="+mj-ea"/>
                <a:cs typeface="Arial" pitchFamily="34" charset="0"/>
              </a:rPr>
              <a:t>Threats</a:t>
            </a:r>
            <a:r>
              <a:rPr lang="en-GB" sz="3600" dirty="0" smtClean="0">
                <a:solidFill>
                  <a:srgbClr val="007FC4"/>
                </a:solidFill>
                <a:latin typeface="+mn-lt"/>
                <a:ea typeface="+mj-ea"/>
                <a:cs typeface="Arial" pitchFamily="34" charset="0"/>
              </a:rPr>
              <a:t> and </a:t>
            </a:r>
            <a:r>
              <a:rPr lang="en-GB" sz="3600" dirty="0" smtClean="0">
                <a:solidFill>
                  <a:srgbClr val="31B70D"/>
                </a:solidFill>
                <a:latin typeface="+mn-lt"/>
                <a:ea typeface="+mj-ea"/>
                <a:cs typeface="Arial" pitchFamily="34" charset="0"/>
              </a:rPr>
              <a:t>opportunities</a:t>
            </a:r>
            <a:r>
              <a:rPr lang="en-GB" sz="3600" dirty="0" smtClean="0">
                <a:solidFill>
                  <a:srgbClr val="007FC4"/>
                </a:solidFill>
                <a:latin typeface="+mn-lt"/>
                <a:ea typeface="+mj-ea"/>
                <a:cs typeface="Arial" pitchFamily="34" charset="0"/>
              </a:rPr>
              <a:t> for our members</a:t>
            </a:r>
            <a:r>
              <a:rPr lang="en-GB" sz="2800" b="0" dirty="0">
                <a:solidFill>
                  <a:srgbClr val="007FC4"/>
                </a:solidFill>
                <a:latin typeface="ZapfHumnst BT" panose="020B0502050508020304" pitchFamily="34" charset="0"/>
                <a:ea typeface="+mj-ea"/>
                <a:cs typeface="Arial" pitchFamily="34" charset="0"/>
              </a:rPr>
              <a:t/>
            </a:r>
            <a:br>
              <a:rPr lang="en-GB" sz="2800" b="0" dirty="0">
                <a:solidFill>
                  <a:srgbClr val="007FC4"/>
                </a:solidFill>
                <a:latin typeface="ZapfHumnst BT" panose="020B0502050508020304" pitchFamily="34" charset="0"/>
                <a:ea typeface="+mj-ea"/>
                <a:cs typeface="Arial" pitchFamily="34" charset="0"/>
              </a:rPr>
            </a:br>
            <a:endParaRPr sz="2800" dirty="0">
              <a:ea typeface="ヒラギノ角ゴ Pro W3"/>
              <a:cs typeface="Arial" pitchFamily="34" charset="0"/>
            </a:endParaRPr>
          </a:p>
        </p:txBody>
      </p:sp>
    </p:spTree>
    <p:extLst>
      <p:ext uri="{BB962C8B-B14F-4D97-AF65-F5344CB8AC3E}">
        <p14:creationId xmlns:p14="http://schemas.microsoft.com/office/powerpoint/2010/main" val="14606884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467544" y="980648"/>
            <a:ext cx="8424936" cy="4968632"/>
          </a:xfrm>
        </p:spPr>
        <p:txBody>
          <a:bodyPr>
            <a:noAutofit/>
          </a:bodyPr>
          <a:lstStyle/>
          <a:p>
            <a:pPr marL="0" lvl="1">
              <a:spcBef>
                <a:spcPts val="0"/>
              </a:spcBef>
              <a:spcAft>
                <a:spcPts val="2400"/>
              </a:spcAft>
            </a:pPr>
            <a:r>
              <a:rPr lang="en-GB" sz="2400" dirty="0" smtClean="0"/>
              <a:t>Await publication of HMRC’s response to the consultations – promised in January 2017;</a:t>
            </a:r>
          </a:p>
          <a:p>
            <a:pPr marL="0" lvl="1">
              <a:spcBef>
                <a:spcPts val="0"/>
              </a:spcBef>
              <a:spcAft>
                <a:spcPts val="2400"/>
              </a:spcAft>
            </a:pPr>
            <a:r>
              <a:rPr lang="en-GB" sz="2400" dirty="0" smtClean="0"/>
              <a:t>Update membership concerning significant changes;</a:t>
            </a:r>
          </a:p>
          <a:p>
            <a:pPr marL="0" lvl="1">
              <a:spcBef>
                <a:spcPts val="0"/>
              </a:spcBef>
              <a:spcAft>
                <a:spcPts val="2400"/>
              </a:spcAft>
            </a:pPr>
            <a:r>
              <a:rPr lang="en-GB" sz="2400" dirty="0" smtClean="0"/>
              <a:t>Seek opportunities to pursue discussions with HMRC;</a:t>
            </a:r>
          </a:p>
          <a:p>
            <a:pPr marL="0" lvl="1">
              <a:spcBef>
                <a:spcPts val="0"/>
              </a:spcBef>
              <a:spcAft>
                <a:spcPts val="2400"/>
              </a:spcAft>
            </a:pPr>
            <a:r>
              <a:rPr lang="en-GB" sz="2400" dirty="0" smtClean="0"/>
              <a:t>Respond as appropriate to any draft legislation; </a:t>
            </a:r>
          </a:p>
          <a:p>
            <a:pPr marL="0" lvl="1">
              <a:spcBef>
                <a:spcPts val="0"/>
              </a:spcBef>
              <a:spcAft>
                <a:spcPts val="2400"/>
              </a:spcAft>
            </a:pPr>
            <a:r>
              <a:rPr lang="en-GB" sz="2400" dirty="0" smtClean="0"/>
              <a:t>Work with other professional bodies on major issues;</a:t>
            </a:r>
          </a:p>
          <a:p>
            <a:pPr marL="0" lvl="1">
              <a:spcBef>
                <a:spcPts val="0"/>
              </a:spcBef>
            </a:pPr>
            <a:r>
              <a:rPr lang="en-GB" sz="2400" dirty="0" smtClean="0"/>
              <a:t>Look for opportunities for press releases/publicity.</a:t>
            </a:r>
          </a:p>
          <a:p>
            <a:pPr marL="0" lvl="1" indent="0">
              <a:spcBef>
                <a:spcPts val="0"/>
              </a:spcBef>
              <a:buNone/>
            </a:pPr>
            <a:endParaRPr lang="en-GB" sz="2400" dirty="0" smtClean="0"/>
          </a:p>
        </p:txBody>
      </p:sp>
      <p:sp>
        <p:nvSpPr>
          <p:cNvPr id="9219" name="Title 2"/>
          <p:cNvSpPr>
            <a:spLocks noGrp="1"/>
          </p:cNvSpPr>
          <p:nvPr>
            <p:ph type="title"/>
          </p:nvPr>
        </p:nvSpPr>
        <p:spPr>
          <a:xfrm>
            <a:off x="611560" y="194146"/>
            <a:ext cx="8063662" cy="720000"/>
          </a:xfrm>
        </p:spPr>
        <p:txBody>
          <a:bodyPr>
            <a:normAutofit fontScale="90000"/>
          </a:bodyPr>
          <a:lstStyle/>
          <a:p>
            <a:r>
              <a:rPr lang="en-GB" sz="3600" dirty="0" smtClean="0">
                <a:solidFill>
                  <a:srgbClr val="007FC4"/>
                </a:solidFill>
                <a:latin typeface="+mn-lt"/>
                <a:ea typeface="+mj-ea"/>
                <a:cs typeface="Arial" pitchFamily="34" charset="0"/>
              </a:rPr>
              <a:t>MTD – Next steps for ATT</a:t>
            </a:r>
            <a:r>
              <a:rPr lang="en-GB" sz="2800" b="0" dirty="0">
                <a:solidFill>
                  <a:srgbClr val="007FC4"/>
                </a:solidFill>
                <a:latin typeface="ZapfHumnst BT" panose="020B0502050508020304" pitchFamily="34" charset="0"/>
                <a:ea typeface="+mj-ea"/>
                <a:cs typeface="Arial" pitchFamily="34" charset="0"/>
              </a:rPr>
              <a:t/>
            </a:r>
            <a:br>
              <a:rPr lang="en-GB" sz="2800" b="0" dirty="0">
                <a:solidFill>
                  <a:srgbClr val="007FC4"/>
                </a:solidFill>
                <a:latin typeface="ZapfHumnst BT" panose="020B0502050508020304" pitchFamily="34" charset="0"/>
                <a:ea typeface="+mj-ea"/>
                <a:cs typeface="Arial" pitchFamily="34" charset="0"/>
              </a:rPr>
            </a:br>
            <a:endParaRPr sz="2800" dirty="0">
              <a:ea typeface="ヒラギノ角ゴ Pro W3"/>
              <a:cs typeface="Arial" pitchFamily="34" charset="0"/>
            </a:endParaRPr>
          </a:p>
        </p:txBody>
      </p:sp>
    </p:spTree>
    <p:extLst>
      <p:ext uri="{BB962C8B-B14F-4D97-AF65-F5344CB8AC3E}">
        <p14:creationId xmlns:p14="http://schemas.microsoft.com/office/powerpoint/2010/main" val="4086990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467544" y="980648"/>
            <a:ext cx="8424936" cy="4968632"/>
          </a:xfrm>
        </p:spPr>
        <p:txBody>
          <a:bodyPr>
            <a:noAutofit/>
          </a:bodyPr>
          <a:lstStyle/>
          <a:p>
            <a:pPr marL="0" lvl="1">
              <a:spcBef>
                <a:spcPts val="0"/>
              </a:spcBef>
              <a:spcAft>
                <a:spcPts val="2400"/>
              </a:spcAft>
            </a:pPr>
            <a:r>
              <a:rPr lang="en-GB" sz="2400" dirty="0" smtClean="0"/>
              <a:t>The introduction of MTD will involve very considerable change for business taxpayers and their agents  </a:t>
            </a:r>
          </a:p>
          <a:p>
            <a:pPr marL="0" lvl="1">
              <a:spcBef>
                <a:spcPts val="0"/>
              </a:spcBef>
              <a:spcAft>
                <a:spcPts val="2400"/>
              </a:spcAft>
            </a:pPr>
            <a:r>
              <a:rPr lang="en-GB" sz="2400" dirty="0" smtClean="0"/>
              <a:t>The transition process will need vigilant monitoring</a:t>
            </a:r>
          </a:p>
          <a:p>
            <a:pPr marL="0" lvl="1">
              <a:spcBef>
                <a:spcPts val="0"/>
              </a:spcBef>
              <a:spcAft>
                <a:spcPts val="2400"/>
              </a:spcAft>
            </a:pPr>
            <a:r>
              <a:rPr lang="en-GB" sz="2400" dirty="0" smtClean="0"/>
              <a:t>The experience of our members and their clients in the process will need to communicated to HMRC</a:t>
            </a:r>
          </a:p>
          <a:p>
            <a:pPr marL="0" lvl="1">
              <a:spcBef>
                <a:spcPts val="0"/>
              </a:spcBef>
              <a:spcAft>
                <a:spcPts val="2400"/>
              </a:spcAft>
            </a:pPr>
            <a:r>
              <a:rPr lang="en-GB" sz="2400" b="1" dirty="0" smtClean="0"/>
              <a:t>ATT members who would like to be involved in helping to ensure that the MTD transition creates as few problems as possible for businesses and their agents are invited to </a:t>
            </a:r>
            <a:r>
              <a:rPr lang="en-GB" sz="2400" b="1" dirty="0"/>
              <a:t>email </a:t>
            </a:r>
            <a:r>
              <a:rPr lang="en-GB" sz="2400" b="1" dirty="0" smtClean="0">
                <a:hlinkClick r:id="rId3"/>
              </a:rPr>
              <a:t>atttechnical@att.org.uk</a:t>
            </a:r>
            <a:r>
              <a:rPr lang="en-GB" sz="2400" b="1" dirty="0" smtClean="0"/>
              <a:t> to register their interest</a:t>
            </a:r>
            <a:r>
              <a:rPr lang="en-GB" sz="2800" b="1" dirty="0" smtClean="0"/>
              <a:t>.</a:t>
            </a:r>
            <a:endParaRPr lang="en-GB" sz="2400" b="1" dirty="0" smtClean="0"/>
          </a:p>
        </p:txBody>
      </p:sp>
      <p:sp>
        <p:nvSpPr>
          <p:cNvPr id="9219" name="Title 2"/>
          <p:cNvSpPr>
            <a:spLocks noGrp="1"/>
          </p:cNvSpPr>
          <p:nvPr>
            <p:ph type="title"/>
          </p:nvPr>
        </p:nvSpPr>
        <p:spPr>
          <a:xfrm>
            <a:off x="611560" y="194146"/>
            <a:ext cx="8063662" cy="720000"/>
          </a:xfrm>
        </p:spPr>
        <p:txBody>
          <a:bodyPr>
            <a:normAutofit/>
          </a:bodyPr>
          <a:lstStyle/>
          <a:p>
            <a:r>
              <a:rPr lang="en-GB" sz="3200" dirty="0" smtClean="0">
                <a:solidFill>
                  <a:srgbClr val="007FC4"/>
                </a:solidFill>
                <a:latin typeface="+mn-lt"/>
                <a:ea typeface="+mj-ea"/>
                <a:cs typeface="Arial" pitchFamily="34" charset="0"/>
              </a:rPr>
              <a:t>MTD – ongoing consultation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164170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352928" cy="5256664"/>
          </a:xfrm>
        </p:spPr>
        <p:txBody>
          <a:bodyPr>
            <a:noAutofit/>
          </a:bodyPr>
          <a:lstStyle/>
          <a:p>
            <a:r>
              <a:rPr lang="en-GB" sz="2300" dirty="0" smtClean="0">
                <a:latin typeface="+mn-lt"/>
              </a:rPr>
              <a:t>For </a:t>
            </a:r>
            <a:r>
              <a:rPr lang="en-GB" sz="2300" dirty="0">
                <a:latin typeface="+mn-lt"/>
              </a:rPr>
              <a:t>businesses this means</a:t>
            </a:r>
          </a:p>
          <a:p>
            <a:pPr lvl="1"/>
            <a:r>
              <a:rPr lang="en-GB" sz="2300" dirty="0">
                <a:latin typeface="+mn-lt"/>
              </a:rPr>
              <a:t>All of your tax information and interactions are in one place</a:t>
            </a:r>
          </a:p>
          <a:p>
            <a:pPr lvl="1"/>
            <a:r>
              <a:rPr lang="en-GB" sz="2300" dirty="0">
                <a:latin typeface="+mn-lt"/>
              </a:rPr>
              <a:t>No separate notifications of change of address or other details</a:t>
            </a:r>
          </a:p>
          <a:p>
            <a:pPr lvl="1"/>
            <a:r>
              <a:rPr lang="en-GB" sz="2300" dirty="0">
                <a:latin typeface="+mn-lt"/>
              </a:rPr>
              <a:t>Easy payment, time to pay and other options</a:t>
            </a:r>
          </a:p>
          <a:p>
            <a:pPr lvl="1"/>
            <a:r>
              <a:rPr lang="en-GB" sz="2300" dirty="0">
                <a:latin typeface="+mn-lt"/>
              </a:rPr>
              <a:t>Less direct contact with HMRC</a:t>
            </a:r>
          </a:p>
          <a:p>
            <a:pPr lvl="1"/>
            <a:r>
              <a:rPr lang="en-GB" sz="2300" dirty="0">
                <a:latin typeface="+mn-lt"/>
              </a:rPr>
              <a:t>The ability to appoint an agent </a:t>
            </a:r>
            <a:r>
              <a:rPr lang="en-GB" sz="2300" b="1" dirty="0">
                <a:solidFill>
                  <a:srgbClr val="FF0000"/>
                </a:solidFill>
                <a:latin typeface="+mn-lt"/>
              </a:rPr>
              <a:t>for the services you choose </a:t>
            </a:r>
          </a:p>
          <a:p>
            <a:r>
              <a:rPr lang="en-GB" sz="2300" dirty="0">
                <a:latin typeface="+mn-lt"/>
              </a:rPr>
              <a:t>For HMRC this means</a:t>
            </a:r>
          </a:p>
          <a:p>
            <a:pPr lvl="1"/>
            <a:r>
              <a:rPr lang="en-GB" sz="2300" dirty="0">
                <a:latin typeface="+mn-lt"/>
              </a:rPr>
              <a:t>Merging many back end systems to make a seamless front end</a:t>
            </a:r>
          </a:p>
          <a:p>
            <a:pPr lvl="1"/>
            <a:r>
              <a:rPr lang="en-GB" sz="2300" dirty="0">
                <a:latin typeface="+mn-lt"/>
              </a:rPr>
              <a:t>The “Customer Golden Record” – all of the information about a business in one place</a:t>
            </a:r>
          </a:p>
          <a:p>
            <a:pPr lvl="1"/>
            <a:r>
              <a:rPr lang="en-GB" sz="2300" dirty="0">
                <a:latin typeface="+mn-lt"/>
              </a:rPr>
              <a:t>Therefore the ability to target information and support much more directly    </a:t>
            </a:r>
          </a:p>
        </p:txBody>
      </p:sp>
      <p:sp>
        <p:nvSpPr>
          <p:cNvPr id="9219" name="Title 2"/>
          <p:cNvSpPr>
            <a:spLocks noGrp="1"/>
          </p:cNvSpPr>
          <p:nvPr>
            <p:ph type="title"/>
          </p:nvPr>
        </p:nvSpPr>
        <p:spPr/>
        <p:txBody>
          <a:bodyPr>
            <a:normAutofit/>
          </a:bodyPr>
          <a:lstStyle/>
          <a:p>
            <a:r>
              <a:rPr lang="en-GB" sz="3200" dirty="0" smtClean="0">
                <a:solidFill>
                  <a:srgbClr val="007FC4"/>
                </a:solidFill>
                <a:latin typeface="+mn-lt"/>
                <a:ea typeface="+mj-ea"/>
                <a:cs typeface="Arial" pitchFamily="34" charset="0"/>
              </a:rPr>
              <a:t>The Digital Tax Account – HMRC’s vision</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2099843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352928" cy="5256664"/>
          </a:xfrm>
        </p:spPr>
        <p:txBody>
          <a:bodyPr>
            <a:noAutofit/>
          </a:bodyPr>
          <a:lstStyle/>
          <a:p>
            <a:pPr marL="457200" indent="-457200">
              <a:buFont typeface="+mj-lt"/>
              <a:buAutoNum type="alphaUcPeriod"/>
            </a:pPr>
            <a:r>
              <a:rPr lang="en-GB" sz="2400" dirty="0"/>
              <a:t>Bringing business tax into the digital </a:t>
            </a:r>
            <a:r>
              <a:rPr lang="en-GB" sz="2400" dirty="0" smtClean="0"/>
              <a:t>age</a:t>
            </a:r>
          </a:p>
          <a:p>
            <a:pPr marL="457200" indent="-457200">
              <a:buFont typeface="+mj-lt"/>
              <a:buAutoNum type="alphaUcPeriod"/>
            </a:pPr>
            <a:r>
              <a:rPr lang="en-GB" sz="2400" dirty="0"/>
              <a:t>Simplifying tax for unincorporated </a:t>
            </a:r>
            <a:r>
              <a:rPr lang="en-GB" sz="2400" dirty="0" smtClean="0"/>
              <a:t>businesses</a:t>
            </a:r>
          </a:p>
          <a:p>
            <a:pPr marL="457200" indent="-457200">
              <a:buFont typeface="+mj-lt"/>
              <a:buAutoNum type="alphaUcPeriod"/>
            </a:pPr>
            <a:r>
              <a:rPr lang="en-GB" sz="2400" dirty="0"/>
              <a:t>Simplified cash basis for unincorporated property </a:t>
            </a:r>
            <a:r>
              <a:rPr lang="en-GB" sz="2400" dirty="0" smtClean="0"/>
              <a:t>businesses</a:t>
            </a:r>
          </a:p>
          <a:p>
            <a:pPr marL="457200" indent="-457200">
              <a:buFont typeface="+mj-lt"/>
              <a:buAutoNum type="alphaUcPeriod"/>
            </a:pPr>
            <a:r>
              <a:rPr lang="en-GB" sz="2400" dirty="0"/>
              <a:t>Voluntary pay as you </a:t>
            </a:r>
            <a:r>
              <a:rPr lang="en-GB" sz="2400" dirty="0" smtClean="0"/>
              <a:t>go</a:t>
            </a:r>
          </a:p>
          <a:p>
            <a:pPr marL="457200" indent="-457200">
              <a:buFont typeface="+mj-lt"/>
              <a:buAutoNum type="alphaUcPeriod"/>
            </a:pPr>
            <a:r>
              <a:rPr lang="en-GB" sz="2400" dirty="0"/>
              <a:t>Tax </a:t>
            </a:r>
            <a:r>
              <a:rPr lang="en-GB" sz="2400" dirty="0" smtClean="0"/>
              <a:t>administration</a:t>
            </a:r>
          </a:p>
          <a:p>
            <a:pPr marL="457200" indent="-457200">
              <a:buFont typeface="+mj-lt"/>
              <a:buAutoNum type="alphaUcPeriod"/>
            </a:pPr>
            <a:r>
              <a:rPr lang="en-GB" sz="2400" dirty="0"/>
              <a:t>Transforming the tax system through the better use of </a:t>
            </a:r>
            <a:r>
              <a:rPr lang="en-GB" sz="2400" dirty="0" smtClean="0"/>
              <a:t>information</a:t>
            </a:r>
          </a:p>
          <a:p>
            <a:pPr marL="0" indent="0">
              <a:buNone/>
            </a:pPr>
            <a:r>
              <a:rPr lang="en-GB" sz="2400" dirty="0" smtClean="0"/>
              <a:t>HMRC’s consultation documents can all be found at:</a:t>
            </a:r>
          </a:p>
          <a:p>
            <a:pPr marL="0" indent="0">
              <a:buNone/>
            </a:pPr>
            <a:r>
              <a:rPr lang="en-GB" sz="2000" dirty="0">
                <a:hlinkClick r:id="rId3"/>
              </a:rPr>
              <a:t>https://</a:t>
            </a:r>
            <a:r>
              <a:rPr lang="en-GB" sz="2000" dirty="0" smtClean="0">
                <a:hlinkClick r:id="rId3"/>
              </a:rPr>
              <a:t>www.gov.uk/government/collections/making-tax-digital-consultations</a:t>
            </a:r>
            <a:endParaRPr lang="en-GB" sz="2000" dirty="0" smtClean="0"/>
          </a:p>
          <a:p>
            <a:pPr marL="0" indent="0">
              <a:buNone/>
            </a:pPr>
            <a:r>
              <a:rPr lang="en-GB" sz="2400" dirty="0" smtClean="0"/>
              <a:t>ATT’s responses to the documents can all be found at:</a:t>
            </a:r>
          </a:p>
          <a:p>
            <a:pPr marL="0" indent="0">
              <a:buNone/>
            </a:pPr>
            <a:r>
              <a:rPr lang="en-GB" sz="2000" dirty="0">
                <a:hlinkClick r:id="rId4"/>
              </a:rPr>
              <a:t>https://</a:t>
            </a:r>
            <a:r>
              <a:rPr lang="en-GB" sz="2000" dirty="0" smtClean="0">
                <a:hlinkClick r:id="rId4"/>
              </a:rPr>
              <a:t>www.att.org.uk/technical/submissions/making-tax-digital-att-comments</a:t>
            </a:r>
            <a:endParaRPr lang="en-GB" sz="2000" dirty="0" smtClean="0"/>
          </a:p>
          <a:p>
            <a:pPr marL="0" indent="0">
              <a:buNone/>
            </a:pPr>
            <a:endParaRPr lang="en-GB" sz="2400" dirty="0"/>
          </a:p>
        </p:txBody>
      </p:sp>
      <p:sp>
        <p:nvSpPr>
          <p:cNvPr id="9219" name="Title 2"/>
          <p:cNvSpPr>
            <a:spLocks noGrp="1"/>
          </p:cNvSpPr>
          <p:nvPr>
            <p:ph type="title"/>
          </p:nvPr>
        </p:nvSpPr>
        <p:spPr/>
        <p:txBody>
          <a:bodyPr>
            <a:normAutofit/>
          </a:bodyPr>
          <a:lstStyle/>
          <a:p>
            <a:r>
              <a:rPr lang="en-GB" sz="3200" dirty="0" smtClean="0">
                <a:solidFill>
                  <a:srgbClr val="007FC4"/>
                </a:solidFill>
                <a:latin typeface="+mn-lt"/>
                <a:ea typeface="+mj-ea"/>
                <a:cs typeface="Arial" pitchFamily="34" charset="0"/>
              </a:rPr>
              <a:t>HMRC’s MTD Consultation Documents</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442285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r>
              <a:rPr lang="en-GB" sz="2400" dirty="0"/>
              <a:t>K</a:t>
            </a:r>
            <a:r>
              <a:rPr lang="en-GB" sz="2400" dirty="0" smtClean="0"/>
              <a:t>ey </a:t>
            </a:r>
            <a:r>
              <a:rPr lang="en-GB" sz="2400" dirty="0"/>
              <a:t>elements</a:t>
            </a:r>
          </a:p>
          <a:p>
            <a:pPr lvl="1"/>
            <a:r>
              <a:rPr lang="en-GB" sz="2400" dirty="0"/>
              <a:t>Businesses REQUIRED to keep </a:t>
            </a:r>
            <a:r>
              <a:rPr lang="en-GB" sz="2400" b="1" dirty="0">
                <a:solidFill>
                  <a:srgbClr val="FF0000"/>
                </a:solidFill>
              </a:rPr>
              <a:t>digital </a:t>
            </a:r>
            <a:r>
              <a:rPr lang="en-GB" sz="2400" b="1" dirty="0" smtClean="0">
                <a:solidFill>
                  <a:srgbClr val="FF0000"/>
                </a:solidFill>
              </a:rPr>
              <a:t>records </a:t>
            </a:r>
            <a:r>
              <a:rPr lang="en-GB" sz="2400" dirty="0" smtClean="0"/>
              <a:t>and update HMRC (at least) quarterly</a:t>
            </a:r>
            <a:endParaRPr lang="en-GB" sz="2400" dirty="0"/>
          </a:p>
          <a:p>
            <a:pPr lvl="1"/>
            <a:r>
              <a:rPr lang="en-GB" sz="2400" dirty="0" smtClean="0"/>
              <a:t>The </a:t>
            </a:r>
            <a:r>
              <a:rPr lang="en-GB" sz="2400" dirty="0"/>
              <a:t>annual taxable profit </a:t>
            </a:r>
            <a:r>
              <a:rPr lang="en-GB" sz="2400" b="1" dirty="0" smtClean="0">
                <a:solidFill>
                  <a:srgbClr val="FF0000"/>
                </a:solidFill>
              </a:rPr>
              <a:t>calculation</a:t>
            </a:r>
          </a:p>
          <a:p>
            <a:pPr marL="422041" lvl="1" indent="0">
              <a:buNone/>
            </a:pPr>
            <a:endParaRPr lang="en-GB" sz="2400" b="1" dirty="0">
              <a:solidFill>
                <a:srgbClr val="FF0000"/>
              </a:solidFill>
            </a:endParaRPr>
          </a:p>
          <a:p>
            <a:r>
              <a:rPr lang="en-GB" sz="2400" dirty="0" smtClean="0"/>
              <a:t>Some measures to </a:t>
            </a:r>
            <a:r>
              <a:rPr lang="en-GB" sz="2400" dirty="0"/>
              <a:t>soften the </a:t>
            </a:r>
            <a:r>
              <a:rPr lang="en-GB" sz="2400" dirty="0" smtClean="0"/>
              <a:t>blow:</a:t>
            </a:r>
            <a:endParaRPr lang="en-GB" sz="2400" dirty="0"/>
          </a:p>
          <a:p>
            <a:pPr lvl="1"/>
            <a:r>
              <a:rPr lang="en-GB" sz="2400" b="1" dirty="0">
                <a:solidFill>
                  <a:srgbClr val="FF0000"/>
                </a:solidFill>
              </a:rPr>
              <a:t>&lt;</a:t>
            </a:r>
            <a:r>
              <a:rPr lang="en-GB" sz="2400" b="1" dirty="0" smtClean="0">
                <a:solidFill>
                  <a:srgbClr val="FF0000"/>
                </a:solidFill>
              </a:rPr>
              <a:t>£10,000 </a:t>
            </a:r>
            <a:r>
              <a:rPr lang="en-GB" sz="2400" dirty="0"/>
              <a:t>turnover </a:t>
            </a:r>
            <a:r>
              <a:rPr lang="en-GB" sz="2400" b="1" u="sng" dirty="0" smtClean="0"/>
              <a:t>and</a:t>
            </a:r>
            <a:r>
              <a:rPr lang="en-GB" sz="2400" u="sng" dirty="0" smtClean="0"/>
              <a:t>/</a:t>
            </a:r>
            <a:r>
              <a:rPr lang="en-GB" sz="2400" dirty="0" smtClean="0"/>
              <a:t>or </a:t>
            </a:r>
            <a:r>
              <a:rPr lang="en-GB" sz="2400" dirty="0"/>
              <a:t>gross rents </a:t>
            </a:r>
            <a:r>
              <a:rPr lang="en-GB" sz="2400" dirty="0" smtClean="0"/>
              <a:t>exempt </a:t>
            </a:r>
            <a:r>
              <a:rPr lang="en-GB" sz="2400" dirty="0"/>
              <a:t>from </a:t>
            </a:r>
            <a:r>
              <a:rPr lang="en-GB" sz="2400" dirty="0" smtClean="0"/>
              <a:t>digital records and quarterly update requirements (and </a:t>
            </a:r>
            <a:r>
              <a:rPr lang="en-GB" sz="2400" b="1" dirty="0" smtClean="0">
                <a:solidFill>
                  <a:srgbClr val="FF0000"/>
                </a:solidFill>
              </a:rPr>
              <a:t>second sources </a:t>
            </a:r>
            <a:r>
              <a:rPr lang="en-GB" sz="2400" dirty="0" smtClean="0"/>
              <a:t>included)</a:t>
            </a:r>
            <a:endParaRPr lang="en-GB" sz="2400" dirty="0"/>
          </a:p>
          <a:p>
            <a:pPr lvl="1"/>
            <a:r>
              <a:rPr lang="en-GB" sz="2400" b="1" dirty="0" smtClean="0">
                <a:solidFill>
                  <a:srgbClr val="FF0000"/>
                </a:solidFill>
              </a:rPr>
              <a:t>Next </a:t>
            </a:r>
            <a:r>
              <a:rPr lang="en-GB" sz="2400" b="1" dirty="0">
                <a:solidFill>
                  <a:srgbClr val="FF0000"/>
                </a:solidFill>
              </a:rPr>
              <a:t>rank </a:t>
            </a:r>
            <a:r>
              <a:rPr lang="en-GB" sz="2400" dirty="0"/>
              <a:t>of businesses </a:t>
            </a:r>
            <a:r>
              <a:rPr lang="en-GB" sz="2400" dirty="0" smtClean="0"/>
              <a:t> - another </a:t>
            </a:r>
            <a:r>
              <a:rPr lang="en-GB" sz="2400" dirty="0"/>
              <a:t>year to prepare</a:t>
            </a:r>
          </a:p>
        </p:txBody>
      </p:sp>
      <p:sp>
        <p:nvSpPr>
          <p:cNvPr id="9219" name="Title 2"/>
          <p:cNvSpPr>
            <a:spLocks noGrp="1"/>
          </p:cNvSpPr>
          <p:nvPr>
            <p:ph type="title"/>
          </p:nvPr>
        </p:nvSpPr>
        <p:spPr/>
        <p:txBody>
          <a:bodyPr>
            <a:normAutofit/>
          </a:bodyPr>
          <a:lstStyle/>
          <a:p>
            <a:r>
              <a:rPr lang="en-GB" sz="3200" dirty="0" smtClean="0">
                <a:solidFill>
                  <a:srgbClr val="FF0000"/>
                </a:solidFill>
                <a:latin typeface="+mn-lt"/>
                <a:ea typeface="+mj-ea"/>
                <a:cs typeface="Arial" pitchFamily="34" charset="0"/>
              </a:rPr>
              <a:t>A.</a:t>
            </a:r>
            <a:r>
              <a:rPr lang="en-GB" sz="3200" dirty="0" smtClean="0">
                <a:solidFill>
                  <a:srgbClr val="007FC4"/>
                </a:solidFill>
                <a:latin typeface="+mn-lt"/>
                <a:ea typeface="+mj-ea"/>
                <a:cs typeface="Arial" pitchFamily="34" charset="0"/>
              </a:rPr>
              <a:t> Bringing business tax into the digital age </a:t>
            </a:r>
            <a:endParaRPr sz="3200" dirty="0">
              <a:latin typeface="+mn-lt"/>
              <a:ea typeface="ヒラギノ角ゴ Pro W3"/>
              <a:cs typeface="Arial" pitchFamily="34" charset="0"/>
            </a:endParaRPr>
          </a:p>
        </p:txBody>
      </p:sp>
    </p:spTree>
    <p:extLst>
      <p:ext uri="{BB962C8B-B14F-4D97-AF65-F5344CB8AC3E}">
        <p14:creationId xmlns:p14="http://schemas.microsoft.com/office/powerpoint/2010/main" val="3938909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r>
              <a:rPr lang="en-GB" sz="2400" b="1" dirty="0" smtClean="0">
                <a:solidFill>
                  <a:srgbClr val="FF0000"/>
                </a:solidFill>
              </a:rPr>
              <a:t>MTD Timetable:</a:t>
            </a:r>
            <a:endParaRPr lang="en-GB" sz="2400" b="1" dirty="0">
              <a:solidFill>
                <a:srgbClr val="FF0000"/>
              </a:solidFill>
            </a:endParaRPr>
          </a:p>
          <a:p>
            <a:pPr lvl="1"/>
            <a:r>
              <a:rPr lang="en-GB" sz="2400" b="1" i="1" dirty="0" smtClean="0"/>
              <a:t>April 2018</a:t>
            </a:r>
            <a:r>
              <a:rPr lang="en-GB" sz="2400" dirty="0" smtClean="0"/>
              <a:t>:</a:t>
            </a:r>
          </a:p>
          <a:p>
            <a:pPr lvl="2"/>
            <a:r>
              <a:rPr lang="en-GB" sz="2400" dirty="0" smtClean="0"/>
              <a:t>Unincorporated businesses for Income Tax /NIC – other than those given the extra year</a:t>
            </a:r>
          </a:p>
          <a:p>
            <a:pPr lvl="1"/>
            <a:r>
              <a:rPr lang="en-GB" sz="2400" b="1" i="1" dirty="0" smtClean="0"/>
              <a:t>April 2019</a:t>
            </a:r>
            <a:r>
              <a:rPr lang="en-GB" sz="2400" dirty="0" smtClean="0"/>
              <a:t>:</a:t>
            </a:r>
          </a:p>
          <a:p>
            <a:pPr lvl="2"/>
            <a:r>
              <a:rPr lang="en-GB" sz="2400" dirty="0" smtClean="0"/>
              <a:t>All businesses (ie including companies) for VAT</a:t>
            </a:r>
          </a:p>
          <a:p>
            <a:pPr lvl="2"/>
            <a:r>
              <a:rPr lang="en-GB" sz="2400" dirty="0" smtClean="0"/>
              <a:t>Those unincorporated businesses given the extra year</a:t>
            </a:r>
          </a:p>
          <a:p>
            <a:pPr lvl="1"/>
            <a:r>
              <a:rPr lang="en-GB" sz="2400" b="1" i="1" dirty="0" smtClean="0"/>
              <a:t>April 2020</a:t>
            </a:r>
            <a:r>
              <a:rPr lang="en-GB" sz="2400" dirty="0" smtClean="0"/>
              <a:t>:</a:t>
            </a:r>
          </a:p>
          <a:p>
            <a:pPr lvl="2"/>
            <a:r>
              <a:rPr lang="en-GB" sz="2400" dirty="0" smtClean="0"/>
              <a:t>Companies (for Corporation Tax) </a:t>
            </a:r>
          </a:p>
          <a:p>
            <a:pPr marL="422041" lvl="1" indent="0">
              <a:buNone/>
            </a:pPr>
            <a:endParaRPr lang="en-GB" sz="2800" dirty="0"/>
          </a:p>
        </p:txBody>
      </p:sp>
      <p:sp>
        <p:nvSpPr>
          <p:cNvPr id="9219" name="Title 2"/>
          <p:cNvSpPr>
            <a:spLocks noGrp="1"/>
          </p:cNvSpPr>
          <p:nvPr>
            <p:ph type="title"/>
          </p:nvPr>
        </p:nvSpPr>
        <p:spPr/>
        <p:txBody>
          <a:bodyPr>
            <a:normAutofit fontScale="90000"/>
          </a:bodyPr>
          <a:lstStyle/>
          <a:p>
            <a:r>
              <a:rPr lang="en-GB" sz="3600" dirty="0">
                <a:solidFill>
                  <a:srgbClr val="FF0000"/>
                </a:solidFill>
                <a:latin typeface="+mn-lt"/>
                <a:cs typeface="Arial" pitchFamily="34" charset="0"/>
              </a:rPr>
              <a:t>A.</a:t>
            </a:r>
            <a:r>
              <a:rPr lang="en-GB" sz="3600" dirty="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Bringing business tax into the digital age </a:t>
            </a:r>
            <a:endParaRPr dirty="0">
              <a:latin typeface="+mn-lt"/>
              <a:ea typeface="ヒラギノ角ゴ Pro W3"/>
              <a:cs typeface="Arial" pitchFamily="34" charset="0"/>
            </a:endParaRPr>
          </a:p>
        </p:txBody>
      </p:sp>
    </p:spTree>
    <p:extLst>
      <p:ext uri="{BB962C8B-B14F-4D97-AF65-F5344CB8AC3E}">
        <p14:creationId xmlns:p14="http://schemas.microsoft.com/office/powerpoint/2010/main" val="221726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11560" y="980648"/>
            <a:ext cx="8208912" cy="4968632"/>
          </a:xfrm>
        </p:spPr>
        <p:txBody>
          <a:bodyPr>
            <a:noAutofit/>
          </a:bodyPr>
          <a:lstStyle/>
          <a:p>
            <a:r>
              <a:rPr lang="en-GB" sz="2400" b="1" dirty="0" smtClean="0">
                <a:solidFill>
                  <a:srgbClr val="FF0000"/>
                </a:solidFill>
              </a:rPr>
              <a:t>Exemptions</a:t>
            </a:r>
            <a:r>
              <a:rPr lang="en-GB" sz="2400" dirty="0" smtClean="0"/>
              <a:t> from digital records and quarterly reporting requirements:</a:t>
            </a:r>
          </a:p>
          <a:p>
            <a:pPr lvl="1"/>
            <a:r>
              <a:rPr lang="en-GB" sz="2400" dirty="0" smtClean="0"/>
              <a:t>Certain business types (to be determined)</a:t>
            </a:r>
          </a:p>
          <a:p>
            <a:pPr lvl="1"/>
            <a:r>
              <a:rPr lang="en-GB" sz="2400" dirty="0" smtClean="0"/>
              <a:t>Charities and CASCs</a:t>
            </a:r>
          </a:p>
          <a:p>
            <a:pPr lvl="1"/>
            <a:r>
              <a:rPr lang="en-GB" sz="2400" dirty="0" smtClean="0"/>
              <a:t>Insolvent businesses and Insolvency Practitioners</a:t>
            </a:r>
          </a:p>
          <a:p>
            <a:pPr lvl="1"/>
            <a:r>
              <a:rPr lang="en-GB" sz="2400" dirty="0" smtClean="0"/>
              <a:t>Those who cannot engage digitally because:	</a:t>
            </a:r>
          </a:p>
          <a:p>
            <a:pPr lvl="2"/>
            <a:r>
              <a:rPr lang="en-GB" sz="2400" dirty="0"/>
              <a:t>t</a:t>
            </a:r>
            <a:r>
              <a:rPr lang="en-GB" sz="2400" dirty="0" smtClean="0"/>
              <a:t>heir (proven) religious beliefs are </a:t>
            </a:r>
            <a:r>
              <a:rPr lang="en-GB" sz="2400" dirty="0"/>
              <a:t>incompatible with the use of electronic communications</a:t>
            </a:r>
            <a:r>
              <a:rPr lang="en-GB" sz="2400" dirty="0" smtClean="0"/>
              <a:t>;</a:t>
            </a:r>
          </a:p>
          <a:p>
            <a:pPr lvl="2"/>
            <a:r>
              <a:rPr lang="en-GB" sz="2400" dirty="0" smtClean="0"/>
              <a:t>online </a:t>
            </a:r>
            <a:r>
              <a:rPr lang="en-GB" sz="2400" dirty="0"/>
              <a:t>filing is not reasonably practicable for reasons of disability, age, remoteness of location, or any other reason.</a:t>
            </a:r>
            <a:endParaRPr lang="en-GB" sz="2400" dirty="0" smtClean="0"/>
          </a:p>
          <a:p>
            <a:pPr lvl="1"/>
            <a:endParaRPr lang="en-GB" sz="2800" dirty="0"/>
          </a:p>
          <a:p>
            <a:pPr marL="422041" lvl="1" indent="0">
              <a:buNone/>
            </a:pPr>
            <a:endParaRPr lang="en-GB" sz="2800" dirty="0"/>
          </a:p>
        </p:txBody>
      </p:sp>
      <p:sp>
        <p:nvSpPr>
          <p:cNvPr id="9219" name="Title 2"/>
          <p:cNvSpPr>
            <a:spLocks noGrp="1"/>
          </p:cNvSpPr>
          <p:nvPr>
            <p:ph type="title"/>
          </p:nvPr>
        </p:nvSpPr>
        <p:spPr/>
        <p:txBody>
          <a:bodyPr>
            <a:normAutofit fontScale="90000"/>
          </a:bodyPr>
          <a:lstStyle/>
          <a:p>
            <a:r>
              <a:rPr lang="en-GB" sz="3600" dirty="0">
                <a:solidFill>
                  <a:srgbClr val="FF0000"/>
                </a:solidFill>
                <a:latin typeface="+mn-lt"/>
                <a:cs typeface="Arial" pitchFamily="34" charset="0"/>
              </a:rPr>
              <a:t>A.</a:t>
            </a:r>
            <a:r>
              <a:rPr lang="en-GB" sz="3600" dirty="0">
                <a:solidFill>
                  <a:srgbClr val="007FC4"/>
                </a:solidFill>
                <a:latin typeface="+mn-lt"/>
                <a:cs typeface="Arial" pitchFamily="34" charset="0"/>
              </a:rPr>
              <a:t> </a:t>
            </a:r>
            <a:r>
              <a:rPr lang="en-GB" sz="3600" dirty="0" smtClean="0">
                <a:solidFill>
                  <a:srgbClr val="007FC4"/>
                </a:solidFill>
                <a:latin typeface="+mn-lt"/>
                <a:ea typeface="+mj-ea"/>
                <a:cs typeface="Arial" pitchFamily="34" charset="0"/>
              </a:rPr>
              <a:t>Bringing business tax into the digital age </a:t>
            </a:r>
            <a:endParaRPr dirty="0">
              <a:latin typeface="+mn-lt"/>
              <a:ea typeface="ヒラギノ角ゴ Pro W3"/>
              <a:cs typeface="Arial" pitchFamily="34" charset="0"/>
            </a:endParaRPr>
          </a:p>
        </p:txBody>
      </p:sp>
    </p:spTree>
    <p:extLst>
      <p:ext uri="{BB962C8B-B14F-4D97-AF65-F5344CB8AC3E}">
        <p14:creationId xmlns:p14="http://schemas.microsoft.com/office/powerpoint/2010/main" val="1817447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T Members Conference 2015 27 May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logo pp template</Template>
  <TotalTime>0</TotalTime>
  <Words>3837</Words>
  <Application>Microsoft Office PowerPoint</Application>
  <PresentationFormat>On-screen Show (4:3)</PresentationFormat>
  <Paragraphs>314</Paragraphs>
  <Slides>44</Slides>
  <Notes>44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44</vt:i4>
      </vt:variant>
    </vt:vector>
  </HeadingPairs>
  <TitlesOfParts>
    <vt:vector size="51" baseType="lpstr">
      <vt:lpstr>ＭＳ Ｐゴシック</vt:lpstr>
      <vt:lpstr>Arial</vt:lpstr>
      <vt:lpstr>Calibri</vt:lpstr>
      <vt:lpstr>ZapfHumnst BT</vt:lpstr>
      <vt:lpstr>ヒラギノ角ゴ Pro W3</vt:lpstr>
      <vt:lpstr>Custom Design</vt:lpstr>
      <vt:lpstr>ATT Members Conference 2015 27 May 2015</vt:lpstr>
      <vt:lpstr>PowerPoint Presentation</vt:lpstr>
      <vt:lpstr>Making Tax Digital – whistle-stop version</vt:lpstr>
      <vt:lpstr>Rationale and vision for MTD </vt:lpstr>
      <vt:lpstr>A Digital Tax System – HMRC’s vision</vt:lpstr>
      <vt:lpstr>The Digital Tax Account – HMRC’s vision</vt:lpstr>
      <vt:lpstr>HMRC’s MTD Consultation Documents</vt:lpstr>
      <vt:lpstr>A. Bringing business tax into the digital age </vt:lpstr>
      <vt:lpstr>A. Bringing business tax into the digital age </vt:lpstr>
      <vt:lpstr>A. Bringing business tax into the digital age </vt:lpstr>
      <vt:lpstr>A. Bringing business tax into the digital age </vt:lpstr>
      <vt:lpstr>A. Bringing business tax into the digital age </vt:lpstr>
      <vt:lpstr>A. Bringing business tax into the digital age </vt:lpstr>
      <vt:lpstr> B. Simplifying tax for unincorporated businesses</vt:lpstr>
      <vt:lpstr>B. Simplifying tax for unincorporated businesses</vt:lpstr>
      <vt:lpstr>B. Simplifying tax for unincorporated businesses</vt:lpstr>
      <vt:lpstr>B. Simplifying tax for unincorporated businesses</vt:lpstr>
      <vt:lpstr>C. Simplified cash basis for unincorporated property businesses</vt:lpstr>
      <vt:lpstr>C. Simplified cash basis for unincorporated property businesses </vt:lpstr>
      <vt:lpstr>D. Making Tax Digital: Voluntary pay as you go</vt:lpstr>
      <vt:lpstr>D. Making Tax Digital: Voluntary pay as you go</vt:lpstr>
      <vt:lpstr>D. Making Tax Digital: Voluntary pay as you go</vt:lpstr>
      <vt:lpstr>D. Making Tax Digital: Voluntary pay as you go</vt:lpstr>
      <vt:lpstr>E. Making Tax Digital: Tax administration</vt:lpstr>
      <vt:lpstr>E. Making Tax Digital: Tax administration </vt:lpstr>
      <vt:lpstr>E. Making Tax Digital: Tax administration</vt:lpstr>
      <vt:lpstr>E. Making Tax Digital: Tax administration 4/4</vt:lpstr>
      <vt:lpstr>E. Making Tax Digital: Tax administration</vt:lpstr>
      <vt:lpstr>E. Making Tax Digital: Tax administration</vt:lpstr>
      <vt:lpstr>E. Making Tax Digital: Tax administration</vt:lpstr>
      <vt:lpstr>E. Making Tax Digital: Tax administration</vt:lpstr>
      <vt:lpstr>E. Making Tax Digital: Tax administration</vt:lpstr>
      <vt:lpstr>E. Making Tax Digital: Tax administration</vt:lpstr>
      <vt:lpstr>E. Making Tax Digital: Tax administration</vt:lpstr>
      <vt:lpstr>E. Making Tax Digital: Tax administration</vt:lpstr>
      <vt:lpstr>F. Making Tax Digital: Transforming the tax system through the better use of information </vt:lpstr>
      <vt:lpstr>F. Making Tax Digital: Transforming the tax system through the better use of information </vt:lpstr>
      <vt:lpstr>F. Making Tax Digital: Transforming the tax system through the better use of information</vt:lpstr>
      <vt:lpstr>Key points from joint CIOT/ATT members’ survey</vt:lpstr>
      <vt:lpstr>Key points from joint CIOT/ATT members’ survey  </vt:lpstr>
      <vt:lpstr>Key points from joint CIOT/ATT members’ survey  </vt:lpstr>
      <vt:lpstr>Key points from joint CIOT/ATT members’ survey** </vt:lpstr>
      <vt:lpstr>MTD – Threats and opportunities for our members </vt:lpstr>
      <vt:lpstr>MTD – Next steps for ATT </vt:lpstr>
      <vt:lpstr>MTD – ongoing consultation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2016-12-20T12:18:38Z</dcterms:created>
  <dcterms:modified xsi:type="dcterms:W3CDTF">2016-12-21T15:20:39Z</dcterms:modified>
</cp:coreProperties>
</file>