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4"/>
  </p:sldMasterIdLst>
  <p:notesMasterIdLst>
    <p:notesMasterId r:id="rId37"/>
  </p:notesMasterIdLst>
  <p:handoutMasterIdLst>
    <p:handoutMasterId r:id="rId38"/>
  </p:handoutMasterIdLst>
  <p:sldIdLst>
    <p:sldId id="325" r:id="rId5"/>
    <p:sldId id="327" r:id="rId6"/>
    <p:sldId id="328" r:id="rId7"/>
    <p:sldId id="344" r:id="rId8"/>
    <p:sldId id="346" r:id="rId9"/>
    <p:sldId id="497" r:id="rId10"/>
    <p:sldId id="356" r:id="rId11"/>
    <p:sldId id="496" r:id="rId12"/>
    <p:sldId id="345" r:id="rId13"/>
    <p:sldId id="347" r:id="rId14"/>
    <p:sldId id="350" r:id="rId15"/>
    <p:sldId id="351" r:id="rId16"/>
    <p:sldId id="348" r:id="rId17"/>
    <p:sldId id="498" r:id="rId18"/>
    <p:sldId id="349" r:id="rId19"/>
    <p:sldId id="483" r:id="rId20"/>
    <p:sldId id="488" r:id="rId21"/>
    <p:sldId id="326" r:id="rId22"/>
    <p:sldId id="490" r:id="rId23"/>
    <p:sldId id="491" r:id="rId24"/>
    <p:sldId id="492" r:id="rId25"/>
    <p:sldId id="493" r:id="rId26"/>
    <p:sldId id="489" r:id="rId27"/>
    <p:sldId id="494" r:id="rId28"/>
    <p:sldId id="486" r:id="rId29"/>
    <p:sldId id="484" r:id="rId30"/>
    <p:sldId id="495" r:id="rId31"/>
    <p:sldId id="485" r:id="rId32"/>
    <p:sldId id="355" r:id="rId33"/>
    <p:sldId id="357" r:id="rId34"/>
    <p:sldId id="499" r:id="rId35"/>
    <p:sldId id="324" r:id="rId3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 userDrawn="1">
          <p15:clr>
            <a:srgbClr val="A4A3A4"/>
          </p15:clr>
        </p15:guide>
        <p15:guide id="2" pos="32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369" userDrawn="1">
          <p15:clr>
            <a:srgbClr val="A4A3A4"/>
          </p15:clr>
        </p15:guide>
        <p15:guide id="2" pos="3339" userDrawn="1">
          <p15:clr>
            <a:srgbClr val="A4A3A4"/>
          </p15:clr>
        </p15:guide>
        <p15:guide id="3" orient="horz" pos="3024" userDrawn="1">
          <p15:clr>
            <a:srgbClr val="A4A3A4"/>
          </p15:clr>
        </p15:guide>
        <p15:guide id="4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Will Silsby" initials="WS" lastIdx="3" clrIdx="0">
    <p:extLst>
      <p:ext uri="{19B8F6BF-5375-455C-9EA6-DF929625EA0E}">
        <p15:presenceInfo xmlns:p15="http://schemas.microsoft.com/office/powerpoint/2012/main" userId="S-1-12-1-1702633173-1160634381-4079733932-9736477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7DA"/>
    <a:srgbClr val="ECE5CE"/>
    <a:srgbClr val="0D5C91"/>
    <a:srgbClr val="00548B"/>
    <a:srgbClr val="000000"/>
    <a:srgbClr val="636466"/>
    <a:srgbClr val="B9D7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74F316-C6BF-4D5E-AFE7-8FC4B9B90214}" v="3" dt="2025-07-24T15:46:31.904"/>
    <p1510:client id="{BC1BF278-EDED-4B5E-9642-3D0F9BA4EAC5}" v="17" dt="2025-07-24T17:38:54.8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19" autoAdjust="0"/>
    <p:restoredTop sz="72622" autoAdjust="0"/>
  </p:normalViewPr>
  <p:slideViewPr>
    <p:cSldViewPr>
      <p:cViewPr varScale="1">
        <p:scale>
          <a:sx n="80" d="100"/>
          <a:sy n="80" d="100"/>
        </p:scale>
        <p:origin x="1614" y="90"/>
      </p:cViewPr>
      <p:guideLst>
        <p:guide orient="horz" pos="890"/>
        <p:guide pos="3296"/>
      </p:guideLst>
    </p:cSldViewPr>
  </p:slideViewPr>
  <p:notesTextViewPr>
    <p:cViewPr>
      <p:scale>
        <a:sx n="3" d="2"/>
        <a:sy n="3" d="2"/>
      </p:scale>
      <p:origin x="-6" y="-18"/>
    </p:cViewPr>
  </p:notesTextViewPr>
  <p:notesViewPr>
    <p:cSldViewPr>
      <p:cViewPr varScale="1">
        <p:scale>
          <a:sx n="56" d="100"/>
          <a:sy n="56" d="100"/>
        </p:scale>
        <p:origin x="-3942" y="-84"/>
      </p:cViewPr>
      <p:guideLst>
        <p:guide orient="horz" pos="4369"/>
        <p:guide pos="3339"/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ommentAuthors" Target="commentAuthor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20" Type="http://schemas.openxmlformats.org/officeDocument/2006/relationships/slide" Target="slides/slide16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Campbell" userId="28c4b2ca-5de2-4f08-9c0d-528f9ee9147d" providerId="ADAL" clId="{BC1BF278-EDED-4B5E-9642-3D0F9BA4EAC5}"/>
    <pc:docChg chg="custSel modSld">
      <pc:chgData name="Chris Campbell" userId="28c4b2ca-5de2-4f08-9c0d-528f9ee9147d" providerId="ADAL" clId="{BC1BF278-EDED-4B5E-9642-3D0F9BA4EAC5}" dt="2025-07-24T17:40:14.055" v="28" actId="313"/>
      <pc:docMkLst>
        <pc:docMk/>
      </pc:docMkLst>
      <pc:sldChg chg="modSp mod">
        <pc:chgData name="Chris Campbell" userId="28c4b2ca-5de2-4f08-9c0d-528f9ee9147d" providerId="ADAL" clId="{BC1BF278-EDED-4B5E-9642-3D0F9BA4EAC5}" dt="2025-07-24T17:38:04.424" v="25" actId="20577"/>
        <pc:sldMkLst>
          <pc:docMk/>
          <pc:sldMk cId="2722410635" sldId="348"/>
        </pc:sldMkLst>
        <pc:graphicFrameChg chg="modGraphic">
          <ac:chgData name="Chris Campbell" userId="28c4b2ca-5de2-4f08-9c0d-528f9ee9147d" providerId="ADAL" clId="{BC1BF278-EDED-4B5E-9642-3D0F9BA4EAC5}" dt="2025-07-24T17:38:04.424" v="25" actId="20577"/>
          <ac:graphicFrameMkLst>
            <pc:docMk/>
            <pc:sldMk cId="2722410635" sldId="348"/>
            <ac:graphicFrameMk id="4" creationId="{8299DD0C-4AA4-444A-8E1B-A6F2E9F3110C}"/>
          </ac:graphicFrameMkLst>
        </pc:graphicFrameChg>
      </pc:sldChg>
      <pc:sldChg chg="modSp">
        <pc:chgData name="Chris Campbell" userId="28c4b2ca-5de2-4f08-9c0d-528f9ee9147d" providerId="ADAL" clId="{BC1BF278-EDED-4B5E-9642-3D0F9BA4EAC5}" dt="2025-07-24T17:36:50.270" v="23" actId="6549"/>
        <pc:sldMkLst>
          <pc:docMk/>
          <pc:sldMk cId="2792321812" sldId="349"/>
        </pc:sldMkLst>
        <pc:spChg chg="mod">
          <ac:chgData name="Chris Campbell" userId="28c4b2ca-5de2-4f08-9c0d-528f9ee9147d" providerId="ADAL" clId="{BC1BF278-EDED-4B5E-9642-3D0F9BA4EAC5}" dt="2025-07-24T17:36:43.020" v="19" actId="6549"/>
          <ac:spMkLst>
            <pc:docMk/>
            <pc:sldMk cId="2792321812" sldId="349"/>
            <ac:spMk id="3" creationId="{41370598-1137-6FFD-2684-E584D25062ED}"/>
          </ac:spMkLst>
        </pc:spChg>
        <pc:spChg chg="mod">
          <ac:chgData name="Chris Campbell" userId="28c4b2ca-5de2-4f08-9c0d-528f9ee9147d" providerId="ADAL" clId="{BC1BF278-EDED-4B5E-9642-3D0F9BA4EAC5}" dt="2025-07-24T17:36:50.270" v="23" actId="6549"/>
          <ac:spMkLst>
            <pc:docMk/>
            <pc:sldMk cId="2792321812" sldId="349"/>
            <ac:spMk id="5" creationId="{190F0F9D-38DF-494A-CA9A-2FDCBB3962EF}"/>
          </ac:spMkLst>
        </pc:spChg>
      </pc:sldChg>
      <pc:sldChg chg="modSp">
        <pc:chgData name="Chris Campbell" userId="28c4b2ca-5de2-4f08-9c0d-528f9ee9147d" providerId="ADAL" clId="{BC1BF278-EDED-4B5E-9642-3D0F9BA4EAC5}" dt="2025-07-24T17:38:54.850" v="26" actId="20577"/>
        <pc:sldMkLst>
          <pc:docMk/>
          <pc:sldMk cId="1391699465" sldId="350"/>
        </pc:sldMkLst>
        <pc:graphicFrameChg chg="mod">
          <ac:chgData name="Chris Campbell" userId="28c4b2ca-5de2-4f08-9c0d-528f9ee9147d" providerId="ADAL" clId="{BC1BF278-EDED-4B5E-9642-3D0F9BA4EAC5}" dt="2025-07-24T17:38:54.850" v="26" actId="20577"/>
          <ac:graphicFrameMkLst>
            <pc:docMk/>
            <pc:sldMk cId="1391699465" sldId="350"/>
            <ac:graphicFrameMk id="5" creationId="{789C88C4-395E-572D-A741-ED01093734BA}"/>
          </ac:graphicFrameMkLst>
        </pc:graphicFrameChg>
      </pc:sldChg>
      <pc:sldChg chg="modSp mod">
        <pc:chgData name="Chris Campbell" userId="28c4b2ca-5de2-4f08-9c0d-528f9ee9147d" providerId="ADAL" clId="{BC1BF278-EDED-4B5E-9642-3D0F9BA4EAC5}" dt="2025-07-24T17:36:09.962" v="7" actId="6549"/>
        <pc:sldMkLst>
          <pc:docMk/>
          <pc:sldMk cId="68010150" sldId="355"/>
        </pc:sldMkLst>
        <pc:spChg chg="mod">
          <ac:chgData name="Chris Campbell" userId="28c4b2ca-5de2-4f08-9c0d-528f9ee9147d" providerId="ADAL" clId="{BC1BF278-EDED-4B5E-9642-3D0F9BA4EAC5}" dt="2025-07-24T17:36:09.962" v="7" actId="6549"/>
          <ac:spMkLst>
            <pc:docMk/>
            <pc:sldMk cId="68010150" sldId="355"/>
            <ac:spMk id="2" creationId="{A61D48E8-58E9-C069-225F-86199DA930FD}"/>
          </ac:spMkLst>
        </pc:spChg>
      </pc:sldChg>
      <pc:sldChg chg="modSp mod">
        <pc:chgData name="Chris Campbell" userId="28c4b2ca-5de2-4f08-9c0d-528f9ee9147d" providerId="ADAL" clId="{BC1BF278-EDED-4B5E-9642-3D0F9BA4EAC5}" dt="2025-07-24T17:35:24.136" v="3" actId="6549"/>
        <pc:sldMkLst>
          <pc:docMk/>
          <pc:sldMk cId="1064988864" sldId="488"/>
        </pc:sldMkLst>
        <pc:spChg chg="mod">
          <ac:chgData name="Chris Campbell" userId="28c4b2ca-5de2-4f08-9c0d-528f9ee9147d" providerId="ADAL" clId="{BC1BF278-EDED-4B5E-9642-3D0F9BA4EAC5}" dt="2025-07-24T17:35:24.136" v="3" actId="6549"/>
          <ac:spMkLst>
            <pc:docMk/>
            <pc:sldMk cId="1064988864" sldId="488"/>
            <ac:spMk id="3" creationId="{49ECE31B-521E-BFE4-FC3B-341567F862C7}"/>
          </ac:spMkLst>
        </pc:spChg>
      </pc:sldChg>
      <pc:sldChg chg="modSp">
        <pc:chgData name="Chris Campbell" userId="28c4b2ca-5de2-4f08-9c0d-528f9ee9147d" providerId="ADAL" clId="{BC1BF278-EDED-4B5E-9642-3D0F9BA4EAC5}" dt="2025-07-24T17:36:19.654" v="11" actId="20577"/>
        <pc:sldMkLst>
          <pc:docMk/>
          <pc:sldMk cId="2198931079" sldId="489"/>
        </pc:sldMkLst>
        <pc:graphicFrameChg chg="mod">
          <ac:chgData name="Chris Campbell" userId="28c4b2ca-5de2-4f08-9c0d-528f9ee9147d" providerId="ADAL" clId="{BC1BF278-EDED-4B5E-9642-3D0F9BA4EAC5}" dt="2025-07-24T17:36:19.654" v="11" actId="20577"/>
          <ac:graphicFrameMkLst>
            <pc:docMk/>
            <pc:sldMk cId="2198931079" sldId="489"/>
            <ac:graphicFrameMk id="13" creationId="{6767B5DE-B7D5-1342-8E43-8F4C40623B32}"/>
          </ac:graphicFrameMkLst>
        </pc:graphicFrameChg>
      </pc:sldChg>
      <pc:sldChg chg="modSp mod">
        <pc:chgData name="Chris Campbell" userId="28c4b2ca-5de2-4f08-9c0d-528f9ee9147d" providerId="ADAL" clId="{BC1BF278-EDED-4B5E-9642-3D0F9BA4EAC5}" dt="2025-07-24T17:40:14.055" v="28" actId="313"/>
        <pc:sldMkLst>
          <pc:docMk/>
          <pc:sldMk cId="1200518069" sldId="499"/>
        </pc:sldMkLst>
        <pc:spChg chg="mod">
          <ac:chgData name="Chris Campbell" userId="28c4b2ca-5de2-4f08-9c0d-528f9ee9147d" providerId="ADAL" clId="{BC1BF278-EDED-4B5E-9642-3D0F9BA4EAC5}" dt="2025-07-24T17:40:14.055" v="28" actId="313"/>
          <ac:spMkLst>
            <pc:docMk/>
            <pc:sldMk cId="1200518069" sldId="499"/>
            <ac:spMk id="3" creationId="{4EE5D7BB-3D49-074F-3559-6545E5B80DE9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Income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D90-4D75-975D-438C7BF421F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90-4D75-975D-438C7BF421F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D90-4D75-975D-438C7BF421FD}"/>
              </c:ext>
            </c:extLst>
          </c:dPt>
          <c:dLbls>
            <c:dLbl>
              <c:idx val="0"/>
              <c:layout>
                <c:manualLayout>
                  <c:x val="-0.12803269996649522"/>
                  <c:y val="0.128921491888106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D90-4D75-975D-438C7BF421FD}"/>
                </c:ext>
              </c:extLst>
            </c:dLbl>
            <c:dLbl>
              <c:idx val="1"/>
              <c:layout>
                <c:manualLayout>
                  <c:x val="0.1925113956522089"/>
                  <c:y val="-0.2244512815074419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D90-4D75-975D-438C7BF421FD}"/>
                </c:ext>
              </c:extLst>
            </c:dLbl>
            <c:dLbl>
              <c:idx val="2"/>
              <c:layout>
                <c:manualLayout>
                  <c:x val="6.6255974154119643E-2"/>
                  <c:y val="0.1176209798237905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D90-4D75-975D-438C7BF421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b" anchorCtr="0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Personal allowance</c:v>
                </c:pt>
                <c:pt idx="1">
                  <c:v>Basic rate band</c:v>
                </c:pt>
                <c:pt idx="2">
                  <c:v>Higher rate</c:v>
                </c:pt>
              </c:strCache>
            </c:strRef>
          </c:cat>
          <c:val>
            <c:numRef>
              <c:f>Sheet1!$B$2:$B$4</c:f>
              <c:numCache>
                <c:formatCode>"£"#,##0</c:formatCode>
                <c:ptCount val="3"/>
                <c:pt idx="0">
                  <c:v>12570</c:v>
                </c:pt>
                <c:pt idx="1">
                  <c:v>37700</c:v>
                </c:pt>
                <c:pt idx="2">
                  <c:v>4730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90-4D75-975D-438C7BF421F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0330F3-5AC1-4B8C-8CD4-EE1BEFC6BB4A}" type="doc">
      <dgm:prSet loTypeId="urn:microsoft.com/office/officeart/2005/8/layout/matrix3" loCatId="matrix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8DCBDE08-BC3A-4DDA-B2B6-213A0B48A04F}">
      <dgm:prSet/>
      <dgm:spPr/>
      <dgm:t>
        <a:bodyPr/>
        <a:lstStyle/>
        <a:p>
          <a:r>
            <a:rPr lang="en-US" dirty="0"/>
            <a:t>£300m</a:t>
          </a:r>
          <a:endParaRPr lang="en-GB" dirty="0"/>
        </a:p>
      </dgm:t>
    </dgm:pt>
    <dgm:pt modelId="{A2161055-A038-4512-8730-4987459F8E36}" type="parTrans" cxnId="{753AE2A9-F4E2-4A3F-9D3E-E359465E8D98}">
      <dgm:prSet/>
      <dgm:spPr/>
      <dgm:t>
        <a:bodyPr/>
        <a:lstStyle/>
        <a:p>
          <a:endParaRPr lang="en-GB"/>
        </a:p>
      </dgm:t>
    </dgm:pt>
    <dgm:pt modelId="{050F100A-489D-4E45-A499-321CD2E591F1}" type="sibTrans" cxnId="{753AE2A9-F4E2-4A3F-9D3E-E359465E8D98}">
      <dgm:prSet/>
      <dgm:spPr/>
      <dgm:t>
        <a:bodyPr/>
        <a:lstStyle/>
        <a:p>
          <a:endParaRPr lang="en-GB"/>
        </a:p>
      </dgm:t>
    </dgm:pt>
    <dgm:pt modelId="{68100311-4B19-47C1-A87B-517F9BCAE7F1}">
      <dgm:prSet/>
      <dgm:spPr/>
      <dgm:t>
        <a:bodyPr/>
        <a:lstStyle/>
        <a:p>
          <a:r>
            <a:rPr lang="en-US" dirty="0"/>
            <a:t>£2bn</a:t>
          </a:r>
          <a:endParaRPr lang="en-GB" dirty="0"/>
        </a:p>
      </dgm:t>
    </dgm:pt>
    <dgm:pt modelId="{8D7AB8E2-1E87-4DD4-A953-6BCAB0F9DD34}" type="parTrans" cxnId="{944CDCAA-FE56-4046-A256-5015555BF9B5}">
      <dgm:prSet/>
      <dgm:spPr/>
      <dgm:t>
        <a:bodyPr/>
        <a:lstStyle/>
        <a:p>
          <a:endParaRPr lang="en-GB"/>
        </a:p>
      </dgm:t>
    </dgm:pt>
    <dgm:pt modelId="{43265882-DF06-48B1-BD48-31D5BD87ADA6}" type="sibTrans" cxnId="{944CDCAA-FE56-4046-A256-5015555BF9B5}">
      <dgm:prSet/>
      <dgm:spPr/>
      <dgm:t>
        <a:bodyPr/>
        <a:lstStyle/>
        <a:p>
          <a:endParaRPr lang="en-GB"/>
        </a:p>
      </dgm:t>
    </dgm:pt>
    <dgm:pt modelId="{F2AF2B67-2318-4ECD-8B39-40E9B41EBB18}">
      <dgm:prSet/>
      <dgm:spPr/>
      <dgm:t>
        <a:bodyPr/>
        <a:lstStyle/>
        <a:p>
          <a:r>
            <a:rPr lang="en-US" dirty="0"/>
            <a:t>£850bn</a:t>
          </a:r>
          <a:endParaRPr lang="en-GB" dirty="0"/>
        </a:p>
      </dgm:t>
    </dgm:pt>
    <dgm:pt modelId="{280B1342-B377-4B27-8CA9-D937D4A42D4F}" type="parTrans" cxnId="{1E816E70-1311-4D11-ABB8-E8AEDAB668DF}">
      <dgm:prSet/>
      <dgm:spPr/>
      <dgm:t>
        <a:bodyPr/>
        <a:lstStyle/>
        <a:p>
          <a:endParaRPr lang="en-GB"/>
        </a:p>
      </dgm:t>
    </dgm:pt>
    <dgm:pt modelId="{D561F69D-24D4-44EA-8E4C-7B55B9A284DE}" type="sibTrans" cxnId="{1E816E70-1311-4D11-ABB8-E8AEDAB668DF}">
      <dgm:prSet/>
      <dgm:spPr/>
      <dgm:t>
        <a:bodyPr/>
        <a:lstStyle/>
        <a:p>
          <a:endParaRPr lang="en-GB"/>
        </a:p>
      </dgm:t>
    </dgm:pt>
    <dgm:pt modelId="{40CB50A6-102B-4E91-80F2-73D19B5EE17E}">
      <dgm:prSet/>
      <dgm:spPr/>
      <dgm:t>
        <a:bodyPr/>
        <a:lstStyle/>
        <a:p>
          <a:r>
            <a:rPr lang="en-US" dirty="0"/>
            <a:t>£1,000bn</a:t>
          </a:r>
          <a:endParaRPr lang="en-GB" dirty="0"/>
        </a:p>
      </dgm:t>
    </dgm:pt>
    <dgm:pt modelId="{1A80BADD-066A-4A3D-98DB-E2A90634D14D}" type="parTrans" cxnId="{E6F0FC78-C06E-4789-9C7A-98FE139B5994}">
      <dgm:prSet/>
      <dgm:spPr/>
      <dgm:t>
        <a:bodyPr/>
        <a:lstStyle/>
        <a:p>
          <a:endParaRPr lang="en-GB"/>
        </a:p>
      </dgm:t>
    </dgm:pt>
    <dgm:pt modelId="{EA634A6E-9F07-4ACE-951A-A438C7362955}" type="sibTrans" cxnId="{E6F0FC78-C06E-4789-9C7A-98FE139B5994}">
      <dgm:prSet/>
      <dgm:spPr/>
      <dgm:t>
        <a:bodyPr/>
        <a:lstStyle/>
        <a:p>
          <a:endParaRPr lang="en-GB"/>
        </a:p>
      </dgm:t>
    </dgm:pt>
    <dgm:pt modelId="{184CB791-DAE5-4747-88BF-5A8DF5D36A9C}" type="pres">
      <dgm:prSet presAssocID="{900330F3-5AC1-4B8C-8CD4-EE1BEFC6BB4A}" presName="matrix" presStyleCnt="0">
        <dgm:presLayoutVars>
          <dgm:chMax val="1"/>
          <dgm:dir/>
          <dgm:resizeHandles val="exact"/>
        </dgm:presLayoutVars>
      </dgm:prSet>
      <dgm:spPr/>
    </dgm:pt>
    <dgm:pt modelId="{63D1C1A4-58AF-47E6-BB71-7481668524D3}" type="pres">
      <dgm:prSet presAssocID="{900330F3-5AC1-4B8C-8CD4-EE1BEFC6BB4A}" presName="diamond" presStyleLbl="bgShp" presStyleIdx="0" presStyleCnt="1"/>
      <dgm:spPr/>
    </dgm:pt>
    <dgm:pt modelId="{2B97F581-E343-49DB-9389-7BBAA144593C}" type="pres">
      <dgm:prSet presAssocID="{900330F3-5AC1-4B8C-8CD4-EE1BEFC6BB4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61CA4B5-616B-4731-B5EF-5002CD648C13}" type="pres">
      <dgm:prSet presAssocID="{900330F3-5AC1-4B8C-8CD4-EE1BEFC6BB4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0B6B2A7-51E9-4E5F-B532-0F7724BF6289}" type="pres">
      <dgm:prSet presAssocID="{900330F3-5AC1-4B8C-8CD4-EE1BEFC6BB4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B9A9DFE-3D48-4CB8-8E52-D9674945CD89}" type="pres">
      <dgm:prSet presAssocID="{900330F3-5AC1-4B8C-8CD4-EE1BEFC6BB4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2196200-1DB9-4810-839D-64FFF2887DED}" type="presOf" srcId="{68100311-4B19-47C1-A87B-517F9BCAE7F1}" destId="{A61CA4B5-616B-4731-B5EF-5002CD648C13}" srcOrd="0" destOrd="0" presId="urn:microsoft.com/office/officeart/2005/8/layout/matrix3"/>
    <dgm:cxn modelId="{1E816E70-1311-4D11-ABB8-E8AEDAB668DF}" srcId="{900330F3-5AC1-4B8C-8CD4-EE1BEFC6BB4A}" destId="{F2AF2B67-2318-4ECD-8B39-40E9B41EBB18}" srcOrd="2" destOrd="0" parTransId="{280B1342-B377-4B27-8CA9-D937D4A42D4F}" sibTransId="{D561F69D-24D4-44EA-8E4C-7B55B9A284DE}"/>
    <dgm:cxn modelId="{BF37C971-8349-4207-8DE3-2F6AB5A5CF39}" type="presOf" srcId="{900330F3-5AC1-4B8C-8CD4-EE1BEFC6BB4A}" destId="{184CB791-DAE5-4747-88BF-5A8DF5D36A9C}" srcOrd="0" destOrd="0" presId="urn:microsoft.com/office/officeart/2005/8/layout/matrix3"/>
    <dgm:cxn modelId="{E6F0FC78-C06E-4789-9C7A-98FE139B5994}" srcId="{900330F3-5AC1-4B8C-8CD4-EE1BEFC6BB4A}" destId="{40CB50A6-102B-4E91-80F2-73D19B5EE17E}" srcOrd="3" destOrd="0" parTransId="{1A80BADD-066A-4A3D-98DB-E2A90634D14D}" sibTransId="{EA634A6E-9F07-4ACE-951A-A438C7362955}"/>
    <dgm:cxn modelId="{A15FF08F-75C8-450C-9620-C587B9F7B7C0}" type="presOf" srcId="{F2AF2B67-2318-4ECD-8B39-40E9B41EBB18}" destId="{D0B6B2A7-51E9-4E5F-B532-0F7724BF6289}" srcOrd="0" destOrd="0" presId="urn:microsoft.com/office/officeart/2005/8/layout/matrix3"/>
    <dgm:cxn modelId="{B5D48A9B-C654-4C7A-A119-0D190A8AD090}" type="presOf" srcId="{40CB50A6-102B-4E91-80F2-73D19B5EE17E}" destId="{BB9A9DFE-3D48-4CB8-8E52-D9674945CD89}" srcOrd="0" destOrd="0" presId="urn:microsoft.com/office/officeart/2005/8/layout/matrix3"/>
    <dgm:cxn modelId="{753AE2A9-F4E2-4A3F-9D3E-E359465E8D98}" srcId="{900330F3-5AC1-4B8C-8CD4-EE1BEFC6BB4A}" destId="{8DCBDE08-BC3A-4DDA-B2B6-213A0B48A04F}" srcOrd="0" destOrd="0" parTransId="{A2161055-A038-4512-8730-4987459F8E36}" sibTransId="{050F100A-489D-4E45-A499-321CD2E591F1}"/>
    <dgm:cxn modelId="{944CDCAA-FE56-4046-A256-5015555BF9B5}" srcId="{900330F3-5AC1-4B8C-8CD4-EE1BEFC6BB4A}" destId="{68100311-4B19-47C1-A87B-517F9BCAE7F1}" srcOrd="1" destOrd="0" parTransId="{8D7AB8E2-1E87-4DD4-A953-6BCAB0F9DD34}" sibTransId="{43265882-DF06-48B1-BD48-31D5BD87ADA6}"/>
    <dgm:cxn modelId="{49BAD8C5-5231-4EB0-A901-43E9E650CE14}" type="presOf" srcId="{8DCBDE08-BC3A-4DDA-B2B6-213A0B48A04F}" destId="{2B97F581-E343-49DB-9389-7BBAA144593C}" srcOrd="0" destOrd="0" presId="urn:microsoft.com/office/officeart/2005/8/layout/matrix3"/>
    <dgm:cxn modelId="{19F9A097-6CF6-41F4-A6B1-DBEA55B3B139}" type="presParOf" srcId="{184CB791-DAE5-4747-88BF-5A8DF5D36A9C}" destId="{63D1C1A4-58AF-47E6-BB71-7481668524D3}" srcOrd="0" destOrd="0" presId="urn:microsoft.com/office/officeart/2005/8/layout/matrix3"/>
    <dgm:cxn modelId="{6DFE574C-3F86-4887-971E-23CA8118DB89}" type="presParOf" srcId="{184CB791-DAE5-4747-88BF-5A8DF5D36A9C}" destId="{2B97F581-E343-49DB-9389-7BBAA144593C}" srcOrd="1" destOrd="0" presId="urn:microsoft.com/office/officeart/2005/8/layout/matrix3"/>
    <dgm:cxn modelId="{32BA5677-577A-4323-A65E-085702EFE67D}" type="presParOf" srcId="{184CB791-DAE5-4747-88BF-5A8DF5D36A9C}" destId="{A61CA4B5-616B-4731-B5EF-5002CD648C13}" srcOrd="2" destOrd="0" presId="urn:microsoft.com/office/officeart/2005/8/layout/matrix3"/>
    <dgm:cxn modelId="{ECB31079-F581-4799-8956-C28FA885BAEF}" type="presParOf" srcId="{184CB791-DAE5-4747-88BF-5A8DF5D36A9C}" destId="{D0B6B2A7-51E9-4E5F-B532-0F7724BF6289}" srcOrd="3" destOrd="0" presId="urn:microsoft.com/office/officeart/2005/8/layout/matrix3"/>
    <dgm:cxn modelId="{58ACFE51-3130-4479-A25D-F423B7A4F0BE}" type="presParOf" srcId="{184CB791-DAE5-4747-88BF-5A8DF5D36A9C}" destId="{BB9A9DFE-3D48-4CB8-8E52-D9674945CD8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0330F3-5AC1-4B8C-8CD4-EE1BEFC6BB4A}" type="doc">
      <dgm:prSet loTypeId="urn:microsoft.com/office/officeart/2005/8/layout/matrix3" loCatId="matrix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8DCBDE08-BC3A-4DDA-B2B6-213A0B48A04F}">
      <dgm:prSet/>
      <dgm:spPr/>
      <dgm:t>
        <a:bodyPr/>
        <a:lstStyle/>
        <a:p>
          <a:r>
            <a:rPr lang="en-US" dirty="0"/>
            <a:t>£300m</a:t>
          </a:r>
          <a:endParaRPr lang="en-GB" dirty="0"/>
        </a:p>
      </dgm:t>
    </dgm:pt>
    <dgm:pt modelId="{A2161055-A038-4512-8730-4987459F8E36}" type="parTrans" cxnId="{753AE2A9-F4E2-4A3F-9D3E-E359465E8D98}">
      <dgm:prSet/>
      <dgm:spPr/>
      <dgm:t>
        <a:bodyPr/>
        <a:lstStyle/>
        <a:p>
          <a:endParaRPr lang="en-GB"/>
        </a:p>
      </dgm:t>
    </dgm:pt>
    <dgm:pt modelId="{050F100A-489D-4E45-A499-321CD2E591F1}" type="sibTrans" cxnId="{753AE2A9-F4E2-4A3F-9D3E-E359465E8D98}">
      <dgm:prSet/>
      <dgm:spPr/>
      <dgm:t>
        <a:bodyPr/>
        <a:lstStyle/>
        <a:p>
          <a:endParaRPr lang="en-GB"/>
        </a:p>
      </dgm:t>
    </dgm:pt>
    <dgm:pt modelId="{68100311-4B19-47C1-A87B-517F9BCAE7F1}">
      <dgm:prSet/>
      <dgm:spPr/>
      <dgm:t>
        <a:bodyPr/>
        <a:lstStyle/>
        <a:p>
          <a:r>
            <a:rPr lang="en-US" dirty="0"/>
            <a:t>£2bn</a:t>
          </a:r>
          <a:endParaRPr lang="en-GB" dirty="0"/>
        </a:p>
      </dgm:t>
    </dgm:pt>
    <dgm:pt modelId="{8D7AB8E2-1E87-4DD4-A953-6BCAB0F9DD34}" type="parTrans" cxnId="{944CDCAA-FE56-4046-A256-5015555BF9B5}">
      <dgm:prSet/>
      <dgm:spPr/>
      <dgm:t>
        <a:bodyPr/>
        <a:lstStyle/>
        <a:p>
          <a:endParaRPr lang="en-GB"/>
        </a:p>
      </dgm:t>
    </dgm:pt>
    <dgm:pt modelId="{43265882-DF06-48B1-BD48-31D5BD87ADA6}" type="sibTrans" cxnId="{944CDCAA-FE56-4046-A256-5015555BF9B5}">
      <dgm:prSet/>
      <dgm:spPr/>
      <dgm:t>
        <a:bodyPr/>
        <a:lstStyle/>
        <a:p>
          <a:endParaRPr lang="en-GB"/>
        </a:p>
      </dgm:t>
    </dgm:pt>
    <dgm:pt modelId="{F2AF2B67-2318-4ECD-8B39-40E9B41EBB18}">
      <dgm:prSet/>
      <dgm:spPr/>
      <dgm:t>
        <a:bodyPr/>
        <a:lstStyle/>
        <a:p>
          <a:r>
            <a:rPr lang="en-US" dirty="0"/>
            <a:t>£850bn</a:t>
          </a:r>
          <a:endParaRPr lang="en-GB" dirty="0"/>
        </a:p>
      </dgm:t>
    </dgm:pt>
    <dgm:pt modelId="{280B1342-B377-4B27-8CA9-D937D4A42D4F}" type="parTrans" cxnId="{1E816E70-1311-4D11-ABB8-E8AEDAB668DF}">
      <dgm:prSet/>
      <dgm:spPr/>
      <dgm:t>
        <a:bodyPr/>
        <a:lstStyle/>
        <a:p>
          <a:endParaRPr lang="en-GB"/>
        </a:p>
      </dgm:t>
    </dgm:pt>
    <dgm:pt modelId="{D561F69D-24D4-44EA-8E4C-7B55B9A284DE}" type="sibTrans" cxnId="{1E816E70-1311-4D11-ABB8-E8AEDAB668DF}">
      <dgm:prSet/>
      <dgm:spPr/>
      <dgm:t>
        <a:bodyPr/>
        <a:lstStyle/>
        <a:p>
          <a:endParaRPr lang="en-GB"/>
        </a:p>
      </dgm:t>
    </dgm:pt>
    <dgm:pt modelId="{40CB50A6-102B-4E91-80F2-73D19B5EE17E}">
      <dgm:prSet/>
      <dgm:spPr/>
      <dgm:t>
        <a:bodyPr/>
        <a:lstStyle/>
        <a:p>
          <a:r>
            <a:rPr lang="en-US" dirty="0"/>
            <a:t>£1,000bn</a:t>
          </a:r>
          <a:endParaRPr lang="en-GB" dirty="0"/>
        </a:p>
      </dgm:t>
    </dgm:pt>
    <dgm:pt modelId="{1A80BADD-066A-4A3D-98DB-E2A90634D14D}" type="parTrans" cxnId="{E6F0FC78-C06E-4789-9C7A-98FE139B5994}">
      <dgm:prSet/>
      <dgm:spPr/>
      <dgm:t>
        <a:bodyPr/>
        <a:lstStyle/>
        <a:p>
          <a:endParaRPr lang="en-GB"/>
        </a:p>
      </dgm:t>
    </dgm:pt>
    <dgm:pt modelId="{EA634A6E-9F07-4ACE-951A-A438C7362955}" type="sibTrans" cxnId="{E6F0FC78-C06E-4789-9C7A-98FE139B5994}">
      <dgm:prSet/>
      <dgm:spPr/>
      <dgm:t>
        <a:bodyPr/>
        <a:lstStyle/>
        <a:p>
          <a:endParaRPr lang="en-GB"/>
        </a:p>
      </dgm:t>
    </dgm:pt>
    <dgm:pt modelId="{184CB791-DAE5-4747-88BF-5A8DF5D36A9C}" type="pres">
      <dgm:prSet presAssocID="{900330F3-5AC1-4B8C-8CD4-EE1BEFC6BB4A}" presName="matrix" presStyleCnt="0">
        <dgm:presLayoutVars>
          <dgm:chMax val="1"/>
          <dgm:dir/>
          <dgm:resizeHandles val="exact"/>
        </dgm:presLayoutVars>
      </dgm:prSet>
      <dgm:spPr/>
    </dgm:pt>
    <dgm:pt modelId="{63D1C1A4-58AF-47E6-BB71-7481668524D3}" type="pres">
      <dgm:prSet presAssocID="{900330F3-5AC1-4B8C-8CD4-EE1BEFC6BB4A}" presName="diamond" presStyleLbl="bgShp" presStyleIdx="0" presStyleCnt="1"/>
      <dgm:spPr/>
    </dgm:pt>
    <dgm:pt modelId="{2B97F581-E343-49DB-9389-7BBAA144593C}" type="pres">
      <dgm:prSet presAssocID="{900330F3-5AC1-4B8C-8CD4-EE1BEFC6BB4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61CA4B5-616B-4731-B5EF-5002CD648C13}" type="pres">
      <dgm:prSet presAssocID="{900330F3-5AC1-4B8C-8CD4-EE1BEFC6BB4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0B6B2A7-51E9-4E5F-B532-0F7724BF6289}" type="pres">
      <dgm:prSet presAssocID="{900330F3-5AC1-4B8C-8CD4-EE1BEFC6BB4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B9A9DFE-3D48-4CB8-8E52-D9674945CD89}" type="pres">
      <dgm:prSet presAssocID="{900330F3-5AC1-4B8C-8CD4-EE1BEFC6BB4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2196200-1DB9-4810-839D-64FFF2887DED}" type="presOf" srcId="{68100311-4B19-47C1-A87B-517F9BCAE7F1}" destId="{A61CA4B5-616B-4731-B5EF-5002CD648C13}" srcOrd="0" destOrd="0" presId="urn:microsoft.com/office/officeart/2005/8/layout/matrix3"/>
    <dgm:cxn modelId="{1E816E70-1311-4D11-ABB8-E8AEDAB668DF}" srcId="{900330F3-5AC1-4B8C-8CD4-EE1BEFC6BB4A}" destId="{F2AF2B67-2318-4ECD-8B39-40E9B41EBB18}" srcOrd="2" destOrd="0" parTransId="{280B1342-B377-4B27-8CA9-D937D4A42D4F}" sibTransId="{D561F69D-24D4-44EA-8E4C-7B55B9A284DE}"/>
    <dgm:cxn modelId="{BF37C971-8349-4207-8DE3-2F6AB5A5CF39}" type="presOf" srcId="{900330F3-5AC1-4B8C-8CD4-EE1BEFC6BB4A}" destId="{184CB791-DAE5-4747-88BF-5A8DF5D36A9C}" srcOrd="0" destOrd="0" presId="urn:microsoft.com/office/officeart/2005/8/layout/matrix3"/>
    <dgm:cxn modelId="{E6F0FC78-C06E-4789-9C7A-98FE139B5994}" srcId="{900330F3-5AC1-4B8C-8CD4-EE1BEFC6BB4A}" destId="{40CB50A6-102B-4E91-80F2-73D19B5EE17E}" srcOrd="3" destOrd="0" parTransId="{1A80BADD-066A-4A3D-98DB-E2A90634D14D}" sibTransId="{EA634A6E-9F07-4ACE-951A-A438C7362955}"/>
    <dgm:cxn modelId="{A15FF08F-75C8-450C-9620-C587B9F7B7C0}" type="presOf" srcId="{F2AF2B67-2318-4ECD-8B39-40E9B41EBB18}" destId="{D0B6B2A7-51E9-4E5F-B532-0F7724BF6289}" srcOrd="0" destOrd="0" presId="urn:microsoft.com/office/officeart/2005/8/layout/matrix3"/>
    <dgm:cxn modelId="{B5D48A9B-C654-4C7A-A119-0D190A8AD090}" type="presOf" srcId="{40CB50A6-102B-4E91-80F2-73D19B5EE17E}" destId="{BB9A9DFE-3D48-4CB8-8E52-D9674945CD89}" srcOrd="0" destOrd="0" presId="urn:microsoft.com/office/officeart/2005/8/layout/matrix3"/>
    <dgm:cxn modelId="{753AE2A9-F4E2-4A3F-9D3E-E359465E8D98}" srcId="{900330F3-5AC1-4B8C-8CD4-EE1BEFC6BB4A}" destId="{8DCBDE08-BC3A-4DDA-B2B6-213A0B48A04F}" srcOrd="0" destOrd="0" parTransId="{A2161055-A038-4512-8730-4987459F8E36}" sibTransId="{050F100A-489D-4E45-A499-321CD2E591F1}"/>
    <dgm:cxn modelId="{944CDCAA-FE56-4046-A256-5015555BF9B5}" srcId="{900330F3-5AC1-4B8C-8CD4-EE1BEFC6BB4A}" destId="{68100311-4B19-47C1-A87B-517F9BCAE7F1}" srcOrd="1" destOrd="0" parTransId="{8D7AB8E2-1E87-4DD4-A953-6BCAB0F9DD34}" sibTransId="{43265882-DF06-48B1-BD48-31D5BD87ADA6}"/>
    <dgm:cxn modelId="{49BAD8C5-5231-4EB0-A901-43E9E650CE14}" type="presOf" srcId="{8DCBDE08-BC3A-4DDA-B2B6-213A0B48A04F}" destId="{2B97F581-E343-49DB-9389-7BBAA144593C}" srcOrd="0" destOrd="0" presId="urn:microsoft.com/office/officeart/2005/8/layout/matrix3"/>
    <dgm:cxn modelId="{19F9A097-6CF6-41F4-A6B1-DBEA55B3B139}" type="presParOf" srcId="{184CB791-DAE5-4747-88BF-5A8DF5D36A9C}" destId="{63D1C1A4-58AF-47E6-BB71-7481668524D3}" srcOrd="0" destOrd="0" presId="urn:microsoft.com/office/officeart/2005/8/layout/matrix3"/>
    <dgm:cxn modelId="{6DFE574C-3F86-4887-971E-23CA8118DB89}" type="presParOf" srcId="{184CB791-DAE5-4747-88BF-5A8DF5D36A9C}" destId="{2B97F581-E343-49DB-9389-7BBAA144593C}" srcOrd="1" destOrd="0" presId="urn:microsoft.com/office/officeart/2005/8/layout/matrix3"/>
    <dgm:cxn modelId="{32BA5677-577A-4323-A65E-085702EFE67D}" type="presParOf" srcId="{184CB791-DAE5-4747-88BF-5A8DF5D36A9C}" destId="{A61CA4B5-616B-4731-B5EF-5002CD648C13}" srcOrd="2" destOrd="0" presId="urn:microsoft.com/office/officeart/2005/8/layout/matrix3"/>
    <dgm:cxn modelId="{ECB31079-F581-4799-8956-C28FA885BAEF}" type="presParOf" srcId="{184CB791-DAE5-4747-88BF-5A8DF5D36A9C}" destId="{D0B6B2A7-51E9-4E5F-B532-0F7724BF6289}" srcOrd="3" destOrd="0" presId="urn:microsoft.com/office/officeart/2005/8/layout/matrix3"/>
    <dgm:cxn modelId="{58ACFE51-3130-4479-A25D-F423B7A4F0BE}" type="presParOf" srcId="{184CB791-DAE5-4747-88BF-5A8DF5D36A9C}" destId="{BB9A9DFE-3D48-4CB8-8E52-D9674945CD8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C070FD-6A06-40C2-864D-1360FF4323C0}" type="doc">
      <dgm:prSet loTypeId="urn:microsoft.com/office/officeart/2005/8/layout/vList5" loCatId="list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3F50342C-8FDF-4394-9DF5-1016588B47EC}">
      <dgm:prSet/>
      <dgm:spPr/>
      <dgm:t>
        <a:bodyPr/>
        <a:lstStyle/>
        <a:p>
          <a:r>
            <a:rPr lang="en-US" dirty="0"/>
            <a:t>£858bn</a:t>
          </a:r>
        </a:p>
      </dgm:t>
    </dgm:pt>
    <dgm:pt modelId="{F2E31C0F-C4E5-4994-97A3-460E09AE1E26}" type="parTrans" cxnId="{ABBC7A77-DA9F-44F0-B66D-22D665E36A7E}">
      <dgm:prSet/>
      <dgm:spPr/>
      <dgm:t>
        <a:bodyPr/>
        <a:lstStyle/>
        <a:p>
          <a:endParaRPr lang="en-US"/>
        </a:p>
      </dgm:t>
    </dgm:pt>
    <dgm:pt modelId="{02D7C65C-DD81-4A00-AF53-FCB26B34DC04}" type="sibTrans" cxnId="{ABBC7A77-DA9F-44F0-B66D-22D665E36A7E}">
      <dgm:prSet/>
      <dgm:spPr/>
      <dgm:t>
        <a:bodyPr/>
        <a:lstStyle/>
        <a:p>
          <a:endParaRPr lang="en-US"/>
        </a:p>
      </dgm:t>
    </dgm:pt>
    <dgm:pt modelId="{CE92DABF-B680-40DC-B57B-5A5EC33F8019}">
      <dgm:prSet/>
      <dgm:spPr/>
      <dgm:t>
        <a:bodyPr/>
        <a:lstStyle/>
        <a:p>
          <a:r>
            <a:rPr lang="en-US" dirty="0"/>
            <a:t>Collected by HMRC each year</a:t>
          </a:r>
        </a:p>
      </dgm:t>
    </dgm:pt>
    <dgm:pt modelId="{4DA084E8-2145-4A96-AFB3-87482F543A89}" type="parTrans" cxnId="{AEA9E71A-717F-484C-996E-80E79E39C66A}">
      <dgm:prSet/>
      <dgm:spPr/>
      <dgm:t>
        <a:bodyPr/>
        <a:lstStyle/>
        <a:p>
          <a:endParaRPr lang="en-US"/>
        </a:p>
      </dgm:t>
    </dgm:pt>
    <dgm:pt modelId="{CC66725C-8EAD-447D-ABF7-50C7A521D207}" type="sibTrans" cxnId="{AEA9E71A-717F-484C-996E-80E79E39C66A}">
      <dgm:prSet/>
      <dgm:spPr/>
      <dgm:t>
        <a:bodyPr/>
        <a:lstStyle/>
        <a:p>
          <a:endParaRPr lang="en-US"/>
        </a:p>
      </dgm:t>
    </dgm:pt>
    <dgm:pt modelId="{0025AE0A-BE41-45E8-95B5-D23044CEC775}">
      <dgm:prSet/>
      <dgm:spPr/>
      <dgm:t>
        <a:bodyPr/>
        <a:lstStyle/>
        <a:p>
          <a:r>
            <a:rPr lang="en-US" dirty="0"/>
            <a:t>c.£20,000 </a:t>
          </a:r>
        </a:p>
      </dgm:t>
    </dgm:pt>
    <dgm:pt modelId="{1FB5AA48-1485-43FF-A2E6-05D23DD50B42}" type="parTrans" cxnId="{6733EEF0-65BD-442B-9AAE-6D67B5053F67}">
      <dgm:prSet/>
      <dgm:spPr/>
      <dgm:t>
        <a:bodyPr/>
        <a:lstStyle/>
        <a:p>
          <a:endParaRPr lang="en-US"/>
        </a:p>
      </dgm:t>
    </dgm:pt>
    <dgm:pt modelId="{779BF595-B367-42BE-B47D-9EF51D6C23B7}" type="sibTrans" cxnId="{6733EEF0-65BD-442B-9AAE-6D67B5053F67}">
      <dgm:prSet/>
      <dgm:spPr/>
      <dgm:t>
        <a:bodyPr/>
        <a:lstStyle/>
        <a:p>
          <a:endParaRPr lang="en-US"/>
        </a:p>
      </dgm:t>
    </dgm:pt>
    <dgm:pt modelId="{9073F3BA-58B1-4584-8861-3D4152952EC7}">
      <dgm:prSet/>
      <dgm:spPr/>
      <dgm:t>
        <a:bodyPr/>
        <a:lstStyle/>
        <a:p>
          <a:r>
            <a:rPr lang="en-US" dirty="0"/>
            <a:t>Per UK adult</a:t>
          </a:r>
        </a:p>
      </dgm:t>
    </dgm:pt>
    <dgm:pt modelId="{655C93C0-BB40-4436-BA61-464B1EC8FE4F}" type="parTrans" cxnId="{2CA58661-A791-48C9-A395-34E6F5350E51}">
      <dgm:prSet/>
      <dgm:spPr/>
      <dgm:t>
        <a:bodyPr/>
        <a:lstStyle/>
        <a:p>
          <a:endParaRPr lang="en-US"/>
        </a:p>
      </dgm:t>
    </dgm:pt>
    <dgm:pt modelId="{3365003F-AF76-490F-9967-3F6B51661669}" type="sibTrans" cxnId="{2CA58661-A791-48C9-A395-34E6F5350E51}">
      <dgm:prSet/>
      <dgm:spPr/>
      <dgm:t>
        <a:bodyPr/>
        <a:lstStyle/>
        <a:p>
          <a:endParaRPr lang="en-US"/>
        </a:p>
      </dgm:t>
    </dgm:pt>
    <dgm:pt modelId="{4C7E0DEC-1C67-4681-A58D-E87F78C480D7}">
      <dgm:prSet/>
      <dgm:spPr/>
      <dgm:t>
        <a:bodyPr/>
        <a:lstStyle/>
        <a:p>
          <a:r>
            <a:rPr lang="en-US" dirty="0"/>
            <a:t>&gt;25 </a:t>
          </a:r>
        </a:p>
      </dgm:t>
    </dgm:pt>
    <dgm:pt modelId="{AC3AB334-61F0-49D2-B0BC-63B89E5B1D55}" type="parTrans" cxnId="{16DE9738-86BC-4798-BAAF-6ACF701C6EFA}">
      <dgm:prSet/>
      <dgm:spPr/>
      <dgm:t>
        <a:bodyPr/>
        <a:lstStyle/>
        <a:p>
          <a:endParaRPr lang="en-US"/>
        </a:p>
      </dgm:t>
    </dgm:pt>
    <dgm:pt modelId="{30F29A4E-7210-485F-B3FF-703038B63F60}" type="sibTrans" cxnId="{16DE9738-86BC-4798-BAAF-6ACF701C6EFA}">
      <dgm:prSet/>
      <dgm:spPr/>
      <dgm:t>
        <a:bodyPr/>
        <a:lstStyle/>
        <a:p>
          <a:endParaRPr lang="en-US"/>
        </a:p>
      </dgm:t>
    </dgm:pt>
    <dgm:pt modelId="{2BC8BCE1-BB3E-4642-86AB-765699667DA1}">
      <dgm:prSet/>
      <dgm:spPr/>
      <dgm:t>
        <a:bodyPr/>
        <a:lstStyle/>
        <a:p>
          <a:r>
            <a:rPr lang="en-US" dirty="0"/>
            <a:t>Different taxes</a:t>
          </a:r>
        </a:p>
      </dgm:t>
    </dgm:pt>
    <dgm:pt modelId="{1543B6BD-3D8B-4E95-88CB-7C6823B1677A}" type="parTrans" cxnId="{CB403465-F407-4D15-9823-2CC305FF32C2}">
      <dgm:prSet/>
      <dgm:spPr/>
      <dgm:t>
        <a:bodyPr/>
        <a:lstStyle/>
        <a:p>
          <a:endParaRPr lang="en-US"/>
        </a:p>
      </dgm:t>
    </dgm:pt>
    <dgm:pt modelId="{1DDE4FBD-0FB4-4297-8E5A-25E8BBBDA0EA}" type="sibTrans" cxnId="{CB403465-F407-4D15-9823-2CC305FF32C2}">
      <dgm:prSet/>
      <dgm:spPr/>
      <dgm:t>
        <a:bodyPr/>
        <a:lstStyle/>
        <a:p>
          <a:endParaRPr lang="en-US"/>
        </a:p>
      </dgm:t>
    </dgm:pt>
    <dgm:pt modelId="{1E8867BA-98E8-4B73-965A-A4D17F8C9E5E}">
      <dgm:prSet/>
      <dgm:spPr/>
      <dgm:t>
        <a:bodyPr/>
        <a:lstStyle/>
        <a:p>
          <a:r>
            <a:rPr lang="en-US"/>
            <a:t>23,185 </a:t>
          </a:r>
        </a:p>
      </dgm:t>
    </dgm:pt>
    <dgm:pt modelId="{619A5A91-EB2A-40CC-96B7-5D141AB1ADC3}" type="parTrans" cxnId="{37D8939A-1BDC-42EE-AF4B-75344ECD98A3}">
      <dgm:prSet/>
      <dgm:spPr/>
      <dgm:t>
        <a:bodyPr/>
        <a:lstStyle/>
        <a:p>
          <a:endParaRPr lang="en-US"/>
        </a:p>
      </dgm:t>
    </dgm:pt>
    <dgm:pt modelId="{5F9133FD-2F23-41C3-9DE7-9EDCE797AFDE}" type="sibTrans" cxnId="{37D8939A-1BDC-42EE-AF4B-75344ECD98A3}">
      <dgm:prSet/>
      <dgm:spPr/>
      <dgm:t>
        <a:bodyPr/>
        <a:lstStyle/>
        <a:p>
          <a:endParaRPr lang="en-US"/>
        </a:p>
      </dgm:t>
    </dgm:pt>
    <dgm:pt modelId="{A2AFD639-2830-43E8-BA75-C41C932F1108}">
      <dgm:prSet/>
      <dgm:spPr/>
      <dgm:t>
        <a:bodyPr/>
        <a:lstStyle/>
        <a:p>
          <a:r>
            <a:rPr lang="en-US" dirty="0"/>
            <a:t>Pages of tax legislation</a:t>
          </a:r>
        </a:p>
      </dgm:t>
    </dgm:pt>
    <dgm:pt modelId="{09A1FE4D-8889-484F-A136-B267EBD29A59}" type="parTrans" cxnId="{404BF6DC-9400-45E9-B5C4-77C88E81C3D9}">
      <dgm:prSet/>
      <dgm:spPr/>
      <dgm:t>
        <a:bodyPr/>
        <a:lstStyle/>
        <a:p>
          <a:endParaRPr lang="en-US"/>
        </a:p>
      </dgm:t>
    </dgm:pt>
    <dgm:pt modelId="{ECD1ADFB-61E4-48CE-8932-006D0F7C7D1E}" type="sibTrans" cxnId="{404BF6DC-9400-45E9-B5C4-77C88E81C3D9}">
      <dgm:prSet/>
      <dgm:spPr/>
      <dgm:t>
        <a:bodyPr/>
        <a:lstStyle/>
        <a:p>
          <a:endParaRPr lang="en-US"/>
        </a:p>
      </dgm:t>
    </dgm:pt>
    <dgm:pt modelId="{803D3A8A-B3BF-4A56-B087-D849E6B72189}" type="pres">
      <dgm:prSet presAssocID="{9AC070FD-6A06-40C2-864D-1360FF4323C0}" presName="Name0" presStyleCnt="0">
        <dgm:presLayoutVars>
          <dgm:dir/>
          <dgm:animLvl val="lvl"/>
          <dgm:resizeHandles val="exact"/>
        </dgm:presLayoutVars>
      </dgm:prSet>
      <dgm:spPr/>
    </dgm:pt>
    <dgm:pt modelId="{C7F02997-BCF1-4ABC-B0D1-F890858F13CE}" type="pres">
      <dgm:prSet presAssocID="{3F50342C-8FDF-4394-9DF5-1016588B47EC}" presName="linNode" presStyleCnt="0"/>
      <dgm:spPr/>
    </dgm:pt>
    <dgm:pt modelId="{47867288-AA0C-48AF-B1AB-ECB5550A4DCE}" type="pres">
      <dgm:prSet presAssocID="{3F50342C-8FDF-4394-9DF5-1016588B47EC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367AF5FA-6AC0-4C7F-86B4-B4C9C06D10D7}" type="pres">
      <dgm:prSet presAssocID="{3F50342C-8FDF-4394-9DF5-1016588B47EC}" presName="descendantText" presStyleLbl="alignAccFollowNode1" presStyleIdx="0" presStyleCnt="4">
        <dgm:presLayoutVars>
          <dgm:bulletEnabled val="1"/>
        </dgm:presLayoutVars>
      </dgm:prSet>
      <dgm:spPr/>
    </dgm:pt>
    <dgm:pt modelId="{3FB4FB60-A20C-4889-9322-90F070ED657D}" type="pres">
      <dgm:prSet presAssocID="{02D7C65C-DD81-4A00-AF53-FCB26B34DC04}" presName="sp" presStyleCnt="0"/>
      <dgm:spPr/>
    </dgm:pt>
    <dgm:pt modelId="{7DD75A69-DC3E-42EB-8BA4-888EC85FBADB}" type="pres">
      <dgm:prSet presAssocID="{0025AE0A-BE41-45E8-95B5-D23044CEC775}" presName="linNode" presStyleCnt="0"/>
      <dgm:spPr/>
    </dgm:pt>
    <dgm:pt modelId="{8F62B980-C216-49BA-89C3-0FF4861F26D0}" type="pres">
      <dgm:prSet presAssocID="{0025AE0A-BE41-45E8-95B5-D23044CEC775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ABA10808-5CC8-4A04-A4DD-87F3E1690ED0}" type="pres">
      <dgm:prSet presAssocID="{0025AE0A-BE41-45E8-95B5-D23044CEC775}" presName="descendantText" presStyleLbl="alignAccFollowNode1" presStyleIdx="1" presStyleCnt="4">
        <dgm:presLayoutVars>
          <dgm:bulletEnabled val="1"/>
        </dgm:presLayoutVars>
      </dgm:prSet>
      <dgm:spPr/>
    </dgm:pt>
    <dgm:pt modelId="{61CF35F4-D62D-4509-83DB-C8DF12FB8B5B}" type="pres">
      <dgm:prSet presAssocID="{779BF595-B367-42BE-B47D-9EF51D6C23B7}" presName="sp" presStyleCnt="0"/>
      <dgm:spPr/>
    </dgm:pt>
    <dgm:pt modelId="{842B5B9A-E81E-4D03-93B2-6E6AFB527720}" type="pres">
      <dgm:prSet presAssocID="{4C7E0DEC-1C67-4681-A58D-E87F78C480D7}" presName="linNode" presStyleCnt="0"/>
      <dgm:spPr/>
    </dgm:pt>
    <dgm:pt modelId="{0988D27B-8FB3-4BE2-9537-BF390C78DFCE}" type="pres">
      <dgm:prSet presAssocID="{4C7E0DEC-1C67-4681-A58D-E87F78C480D7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BA7FF72C-EE69-46C2-A4B9-CE615D05583B}" type="pres">
      <dgm:prSet presAssocID="{4C7E0DEC-1C67-4681-A58D-E87F78C480D7}" presName="descendantText" presStyleLbl="alignAccFollowNode1" presStyleIdx="2" presStyleCnt="4">
        <dgm:presLayoutVars>
          <dgm:bulletEnabled val="1"/>
        </dgm:presLayoutVars>
      </dgm:prSet>
      <dgm:spPr/>
    </dgm:pt>
    <dgm:pt modelId="{78CAE252-0722-410C-B54E-9B30E5CBD5F5}" type="pres">
      <dgm:prSet presAssocID="{30F29A4E-7210-485F-B3FF-703038B63F60}" presName="sp" presStyleCnt="0"/>
      <dgm:spPr/>
    </dgm:pt>
    <dgm:pt modelId="{55305B6F-7AAC-499E-82CB-8D016B5D1942}" type="pres">
      <dgm:prSet presAssocID="{1E8867BA-98E8-4B73-965A-A4D17F8C9E5E}" presName="linNode" presStyleCnt="0"/>
      <dgm:spPr/>
    </dgm:pt>
    <dgm:pt modelId="{6057A042-FB3D-44C0-8418-731795462B04}" type="pres">
      <dgm:prSet presAssocID="{1E8867BA-98E8-4B73-965A-A4D17F8C9E5E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11F2C92A-6CCF-4BB6-9160-EF1743233B38}" type="pres">
      <dgm:prSet presAssocID="{1E8867BA-98E8-4B73-965A-A4D17F8C9E5E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0326A90B-C2DE-40B4-B6ED-D1A26F407F60}" type="presOf" srcId="{CE92DABF-B680-40DC-B57B-5A5EC33F8019}" destId="{367AF5FA-6AC0-4C7F-86B4-B4C9C06D10D7}" srcOrd="0" destOrd="0" presId="urn:microsoft.com/office/officeart/2005/8/layout/vList5"/>
    <dgm:cxn modelId="{AEA9E71A-717F-484C-996E-80E79E39C66A}" srcId="{3F50342C-8FDF-4394-9DF5-1016588B47EC}" destId="{CE92DABF-B680-40DC-B57B-5A5EC33F8019}" srcOrd="0" destOrd="0" parTransId="{4DA084E8-2145-4A96-AFB3-87482F543A89}" sibTransId="{CC66725C-8EAD-447D-ABF7-50C7A521D207}"/>
    <dgm:cxn modelId="{16DE9738-86BC-4798-BAAF-6ACF701C6EFA}" srcId="{9AC070FD-6A06-40C2-864D-1360FF4323C0}" destId="{4C7E0DEC-1C67-4681-A58D-E87F78C480D7}" srcOrd="2" destOrd="0" parTransId="{AC3AB334-61F0-49D2-B0BC-63B89E5B1D55}" sibTransId="{30F29A4E-7210-485F-B3FF-703038B63F60}"/>
    <dgm:cxn modelId="{A9DE113E-29D5-4C1B-8CC5-119DAA47DAD5}" type="presOf" srcId="{A2AFD639-2830-43E8-BA75-C41C932F1108}" destId="{11F2C92A-6CCF-4BB6-9160-EF1743233B38}" srcOrd="0" destOrd="0" presId="urn:microsoft.com/office/officeart/2005/8/layout/vList5"/>
    <dgm:cxn modelId="{9E1B335D-249D-4AD4-A3B4-EA43A8DD4F46}" type="presOf" srcId="{3F50342C-8FDF-4394-9DF5-1016588B47EC}" destId="{47867288-AA0C-48AF-B1AB-ECB5550A4DCE}" srcOrd="0" destOrd="0" presId="urn:microsoft.com/office/officeart/2005/8/layout/vList5"/>
    <dgm:cxn modelId="{2CA58661-A791-48C9-A395-34E6F5350E51}" srcId="{0025AE0A-BE41-45E8-95B5-D23044CEC775}" destId="{9073F3BA-58B1-4584-8861-3D4152952EC7}" srcOrd="0" destOrd="0" parTransId="{655C93C0-BB40-4436-BA61-464B1EC8FE4F}" sibTransId="{3365003F-AF76-490F-9967-3F6B51661669}"/>
    <dgm:cxn modelId="{5CD38B41-98C9-4C9C-A96E-79B1F33AF150}" type="presOf" srcId="{9AC070FD-6A06-40C2-864D-1360FF4323C0}" destId="{803D3A8A-B3BF-4A56-B087-D849E6B72189}" srcOrd="0" destOrd="0" presId="urn:microsoft.com/office/officeart/2005/8/layout/vList5"/>
    <dgm:cxn modelId="{CB403465-F407-4D15-9823-2CC305FF32C2}" srcId="{4C7E0DEC-1C67-4681-A58D-E87F78C480D7}" destId="{2BC8BCE1-BB3E-4642-86AB-765699667DA1}" srcOrd="0" destOrd="0" parTransId="{1543B6BD-3D8B-4E95-88CB-7C6823B1677A}" sibTransId="{1DDE4FBD-0FB4-4297-8E5A-25E8BBBDA0EA}"/>
    <dgm:cxn modelId="{C68CA04C-A91D-4FEB-82E1-B9812B62256C}" type="presOf" srcId="{1E8867BA-98E8-4B73-965A-A4D17F8C9E5E}" destId="{6057A042-FB3D-44C0-8418-731795462B04}" srcOrd="0" destOrd="0" presId="urn:microsoft.com/office/officeart/2005/8/layout/vList5"/>
    <dgm:cxn modelId="{A01CE175-AFD8-4D52-B066-A94A516EC3D2}" type="presOf" srcId="{0025AE0A-BE41-45E8-95B5-D23044CEC775}" destId="{8F62B980-C216-49BA-89C3-0FF4861F26D0}" srcOrd="0" destOrd="0" presId="urn:microsoft.com/office/officeart/2005/8/layout/vList5"/>
    <dgm:cxn modelId="{ABBC7A77-DA9F-44F0-B66D-22D665E36A7E}" srcId="{9AC070FD-6A06-40C2-864D-1360FF4323C0}" destId="{3F50342C-8FDF-4394-9DF5-1016588B47EC}" srcOrd="0" destOrd="0" parTransId="{F2E31C0F-C4E5-4994-97A3-460E09AE1E26}" sibTransId="{02D7C65C-DD81-4A00-AF53-FCB26B34DC04}"/>
    <dgm:cxn modelId="{D0E31997-1079-47F0-9493-1D3153C5F93C}" type="presOf" srcId="{4C7E0DEC-1C67-4681-A58D-E87F78C480D7}" destId="{0988D27B-8FB3-4BE2-9537-BF390C78DFCE}" srcOrd="0" destOrd="0" presId="urn:microsoft.com/office/officeart/2005/8/layout/vList5"/>
    <dgm:cxn modelId="{37D8939A-1BDC-42EE-AF4B-75344ECD98A3}" srcId="{9AC070FD-6A06-40C2-864D-1360FF4323C0}" destId="{1E8867BA-98E8-4B73-965A-A4D17F8C9E5E}" srcOrd="3" destOrd="0" parTransId="{619A5A91-EB2A-40CC-96B7-5D141AB1ADC3}" sibTransId="{5F9133FD-2F23-41C3-9DE7-9EDCE797AFDE}"/>
    <dgm:cxn modelId="{A94960D2-F252-403A-8A21-37C84F100A6B}" type="presOf" srcId="{2BC8BCE1-BB3E-4642-86AB-765699667DA1}" destId="{BA7FF72C-EE69-46C2-A4B9-CE615D05583B}" srcOrd="0" destOrd="0" presId="urn:microsoft.com/office/officeart/2005/8/layout/vList5"/>
    <dgm:cxn modelId="{404BF6DC-9400-45E9-B5C4-77C88E81C3D9}" srcId="{1E8867BA-98E8-4B73-965A-A4D17F8C9E5E}" destId="{A2AFD639-2830-43E8-BA75-C41C932F1108}" srcOrd="0" destOrd="0" parTransId="{09A1FE4D-8889-484F-A136-B267EBD29A59}" sibTransId="{ECD1ADFB-61E4-48CE-8932-006D0F7C7D1E}"/>
    <dgm:cxn modelId="{31807AE1-7B9F-416F-A07B-A4437DB60E1A}" type="presOf" srcId="{9073F3BA-58B1-4584-8861-3D4152952EC7}" destId="{ABA10808-5CC8-4A04-A4DD-87F3E1690ED0}" srcOrd="0" destOrd="0" presId="urn:microsoft.com/office/officeart/2005/8/layout/vList5"/>
    <dgm:cxn modelId="{6733EEF0-65BD-442B-9AAE-6D67B5053F67}" srcId="{9AC070FD-6A06-40C2-864D-1360FF4323C0}" destId="{0025AE0A-BE41-45E8-95B5-D23044CEC775}" srcOrd="1" destOrd="0" parTransId="{1FB5AA48-1485-43FF-A2E6-05D23DD50B42}" sibTransId="{779BF595-B367-42BE-B47D-9EF51D6C23B7}"/>
    <dgm:cxn modelId="{3F3D1B79-A8BA-45D7-8495-AB1B5C579AB3}" type="presParOf" srcId="{803D3A8A-B3BF-4A56-B087-D849E6B72189}" destId="{C7F02997-BCF1-4ABC-B0D1-F890858F13CE}" srcOrd="0" destOrd="0" presId="urn:microsoft.com/office/officeart/2005/8/layout/vList5"/>
    <dgm:cxn modelId="{6DDB4FAE-337D-4A76-8666-7EEB949A8114}" type="presParOf" srcId="{C7F02997-BCF1-4ABC-B0D1-F890858F13CE}" destId="{47867288-AA0C-48AF-B1AB-ECB5550A4DCE}" srcOrd="0" destOrd="0" presId="urn:microsoft.com/office/officeart/2005/8/layout/vList5"/>
    <dgm:cxn modelId="{D562FBA8-9561-4E23-ACB3-567B86AF9FF1}" type="presParOf" srcId="{C7F02997-BCF1-4ABC-B0D1-F890858F13CE}" destId="{367AF5FA-6AC0-4C7F-86B4-B4C9C06D10D7}" srcOrd="1" destOrd="0" presId="urn:microsoft.com/office/officeart/2005/8/layout/vList5"/>
    <dgm:cxn modelId="{D0B8515A-CEF5-433C-8F24-C63F9F3B964C}" type="presParOf" srcId="{803D3A8A-B3BF-4A56-B087-D849E6B72189}" destId="{3FB4FB60-A20C-4889-9322-90F070ED657D}" srcOrd="1" destOrd="0" presId="urn:microsoft.com/office/officeart/2005/8/layout/vList5"/>
    <dgm:cxn modelId="{FF5FE3C3-2139-4613-83E5-DA1CE094355F}" type="presParOf" srcId="{803D3A8A-B3BF-4A56-B087-D849E6B72189}" destId="{7DD75A69-DC3E-42EB-8BA4-888EC85FBADB}" srcOrd="2" destOrd="0" presId="urn:microsoft.com/office/officeart/2005/8/layout/vList5"/>
    <dgm:cxn modelId="{8A5008A6-86AB-4BE6-ADA1-3E4A8F0C5EFE}" type="presParOf" srcId="{7DD75A69-DC3E-42EB-8BA4-888EC85FBADB}" destId="{8F62B980-C216-49BA-89C3-0FF4861F26D0}" srcOrd="0" destOrd="0" presId="urn:microsoft.com/office/officeart/2005/8/layout/vList5"/>
    <dgm:cxn modelId="{33804C36-B03B-4F19-8FB0-C8F872865624}" type="presParOf" srcId="{7DD75A69-DC3E-42EB-8BA4-888EC85FBADB}" destId="{ABA10808-5CC8-4A04-A4DD-87F3E1690ED0}" srcOrd="1" destOrd="0" presId="urn:microsoft.com/office/officeart/2005/8/layout/vList5"/>
    <dgm:cxn modelId="{AEB21211-B3B9-4AEF-8D0C-19E3476FF0C3}" type="presParOf" srcId="{803D3A8A-B3BF-4A56-B087-D849E6B72189}" destId="{61CF35F4-D62D-4509-83DB-C8DF12FB8B5B}" srcOrd="3" destOrd="0" presId="urn:microsoft.com/office/officeart/2005/8/layout/vList5"/>
    <dgm:cxn modelId="{5926555E-E5A8-4854-B684-B9BE8480A9A6}" type="presParOf" srcId="{803D3A8A-B3BF-4A56-B087-D849E6B72189}" destId="{842B5B9A-E81E-4D03-93B2-6E6AFB527720}" srcOrd="4" destOrd="0" presId="urn:microsoft.com/office/officeart/2005/8/layout/vList5"/>
    <dgm:cxn modelId="{E3C7D31D-BAF7-4297-8E2D-3259D6FE8653}" type="presParOf" srcId="{842B5B9A-E81E-4D03-93B2-6E6AFB527720}" destId="{0988D27B-8FB3-4BE2-9537-BF390C78DFCE}" srcOrd="0" destOrd="0" presId="urn:microsoft.com/office/officeart/2005/8/layout/vList5"/>
    <dgm:cxn modelId="{32EC48CE-27AF-4A49-A072-3D5711D480BE}" type="presParOf" srcId="{842B5B9A-E81E-4D03-93B2-6E6AFB527720}" destId="{BA7FF72C-EE69-46C2-A4B9-CE615D05583B}" srcOrd="1" destOrd="0" presId="urn:microsoft.com/office/officeart/2005/8/layout/vList5"/>
    <dgm:cxn modelId="{7E88E554-869B-4C38-85E4-101E4215BABB}" type="presParOf" srcId="{803D3A8A-B3BF-4A56-B087-D849E6B72189}" destId="{78CAE252-0722-410C-B54E-9B30E5CBD5F5}" srcOrd="5" destOrd="0" presId="urn:microsoft.com/office/officeart/2005/8/layout/vList5"/>
    <dgm:cxn modelId="{CCB48F9B-F5F9-48EF-B0B9-80FA1CE2BD5E}" type="presParOf" srcId="{803D3A8A-B3BF-4A56-B087-D849E6B72189}" destId="{55305B6F-7AAC-499E-82CB-8D016B5D1942}" srcOrd="6" destOrd="0" presId="urn:microsoft.com/office/officeart/2005/8/layout/vList5"/>
    <dgm:cxn modelId="{A94B7D46-0B66-40B5-82EE-6C148E70B911}" type="presParOf" srcId="{55305B6F-7AAC-499E-82CB-8D016B5D1942}" destId="{6057A042-FB3D-44C0-8418-731795462B04}" srcOrd="0" destOrd="0" presId="urn:microsoft.com/office/officeart/2005/8/layout/vList5"/>
    <dgm:cxn modelId="{9205AEE3-05FE-478B-A88F-8ADEBE6116A6}" type="presParOf" srcId="{55305B6F-7AAC-499E-82CB-8D016B5D1942}" destId="{11F2C92A-6CCF-4BB6-9160-EF1743233B3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F1FF2E-3D08-4452-8AE3-31F4ABF6B690}" type="doc">
      <dgm:prSet loTypeId="urn:microsoft.com/office/officeart/2005/8/layout/cycle4" loCatId="matrix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n-GB"/>
        </a:p>
      </dgm:t>
    </dgm:pt>
    <dgm:pt modelId="{64AAAFCD-F8D6-4823-9930-4DA90477C397}">
      <dgm:prSet custT="1"/>
      <dgm:spPr/>
      <dgm:t>
        <a:bodyPr/>
        <a:lstStyle/>
        <a:p>
          <a:r>
            <a:rPr lang="en-US" sz="2400" b="1" dirty="0"/>
            <a:t>Direct</a:t>
          </a:r>
          <a:endParaRPr lang="en-GB" sz="2400" b="1" dirty="0"/>
        </a:p>
      </dgm:t>
    </dgm:pt>
    <dgm:pt modelId="{BCDFE72E-9514-4E7F-8591-DBA5E3698938}" type="parTrans" cxnId="{FF31B717-7108-454D-B793-40A6A3269D1C}">
      <dgm:prSet/>
      <dgm:spPr/>
      <dgm:t>
        <a:bodyPr/>
        <a:lstStyle/>
        <a:p>
          <a:endParaRPr lang="en-GB" sz="2000" b="1"/>
        </a:p>
      </dgm:t>
    </dgm:pt>
    <dgm:pt modelId="{D214D181-B5F7-4BF0-9C97-9381E5DE417C}" type="sibTrans" cxnId="{FF31B717-7108-454D-B793-40A6A3269D1C}">
      <dgm:prSet/>
      <dgm:spPr/>
      <dgm:t>
        <a:bodyPr/>
        <a:lstStyle/>
        <a:p>
          <a:endParaRPr lang="en-GB" sz="2000" b="1"/>
        </a:p>
      </dgm:t>
    </dgm:pt>
    <dgm:pt modelId="{64602750-CC9E-4301-9995-A94E4E5E0423}">
      <dgm:prSet custT="1"/>
      <dgm:spPr/>
      <dgm:t>
        <a:bodyPr/>
        <a:lstStyle/>
        <a:p>
          <a:r>
            <a:rPr lang="en-US" sz="2400" b="1"/>
            <a:t>Indirect</a:t>
          </a:r>
          <a:endParaRPr lang="en-GB" sz="2400" b="1"/>
        </a:p>
      </dgm:t>
    </dgm:pt>
    <dgm:pt modelId="{4B80DB7F-E55D-4FA9-83C7-A40AE0AFA925}" type="parTrans" cxnId="{672516B0-011F-4032-AFAF-EC0A90A10193}">
      <dgm:prSet/>
      <dgm:spPr/>
      <dgm:t>
        <a:bodyPr/>
        <a:lstStyle/>
        <a:p>
          <a:endParaRPr lang="en-GB" sz="2000" b="1"/>
        </a:p>
      </dgm:t>
    </dgm:pt>
    <dgm:pt modelId="{D750A74C-E631-4911-AECF-77C6BF62CF03}" type="sibTrans" cxnId="{672516B0-011F-4032-AFAF-EC0A90A10193}">
      <dgm:prSet/>
      <dgm:spPr/>
      <dgm:t>
        <a:bodyPr/>
        <a:lstStyle/>
        <a:p>
          <a:endParaRPr lang="en-GB" sz="2000" b="1"/>
        </a:p>
      </dgm:t>
    </dgm:pt>
    <dgm:pt modelId="{4874664A-DB71-4DE4-B514-70D00B715965}">
      <dgm:prSet custT="1"/>
      <dgm:spPr/>
      <dgm:t>
        <a:bodyPr/>
        <a:lstStyle/>
        <a:p>
          <a:r>
            <a:rPr lang="en-US" sz="2400" b="1"/>
            <a:t>Corporate</a:t>
          </a:r>
          <a:endParaRPr lang="en-GB" sz="2400" b="1"/>
        </a:p>
      </dgm:t>
    </dgm:pt>
    <dgm:pt modelId="{244D1B91-FF6E-4E85-BFB9-86A7797DF2E2}" type="parTrans" cxnId="{286CC558-ABCE-4F12-966D-737EFBD410A6}">
      <dgm:prSet/>
      <dgm:spPr/>
      <dgm:t>
        <a:bodyPr/>
        <a:lstStyle/>
        <a:p>
          <a:endParaRPr lang="en-GB" sz="2000" b="1"/>
        </a:p>
      </dgm:t>
    </dgm:pt>
    <dgm:pt modelId="{7B171583-F3CD-40C2-8719-CA57F2A9D2CA}" type="sibTrans" cxnId="{286CC558-ABCE-4F12-966D-737EFBD410A6}">
      <dgm:prSet/>
      <dgm:spPr/>
      <dgm:t>
        <a:bodyPr/>
        <a:lstStyle/>
        <a:p>
          <a:endParaRPr lang="en-GB" sz="2000" b="1"/>
        </a:p>
      </dgm:t>
    </dgm:pt>
    <dgm:pt modelId="{93016218-F4B6-4657-B212-D49C93E81321}">
      <dgm:prSet custT="1"/>
      <dgm:spPr/>
      <dgm:t>
        <a:bodyPr/>
        <a:lstStyle/>
        <a:p>
          <a:r>
            <a:rPr lang="en-US" sz="2400" b="1"/>
            <a:t>Personal</a:t>
          </a:r>
          <a:endParaRPr lang="en-GB" sz="2400" b="1"/>
        </a:p>
      </dgm:t>
    </dgm:pt>
    <dgm:pt modelId="{F521A782-88D6-482A-899B-AC397E2494AA}" type="parTrans" cxnId="{8A1EE7AC-D636-4A1F-A41C-7371D9218C4D}">
      <dgm:prSet/>
      <dgm:spPr/>
      <dgm:t>
        <a:bodyPr/>
        <a:lstStyle/>
        <a:p>
          <a:endParaRPr lang="en-GB" sz="2000" b="1"/>
        </a:p>
      </dgm:t>
    </dgm:pt>
    <dgm:pt modelId="{7B5D7FA9-5C7B-4446-B68E-0F3FBE80E781}" type="sibTrans" cxnId="{8A1EE7AC-D636-4A1F-A41C-7371D9218C4D}">
      <dgm:prSet/>
      <dgm:spPr/>
      <dgm:t>
        <a:bodyPr/>
        <a:lstStyle/>
        <a:p>
          <a:endParaRPr lang="en-GB" sz="2000" b="1"/>
        </a:p>
      </dgm:t>
    </dgm:pt>
    <dgm:pt modelId="{22705776-60EB-4999-BF90-75F0F7283CF7}" type="pres">
      <dgm:prSet presAssocID="{C3F1FF2E-3D08-4452-8AE3-31F4ABF6B69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2B7DF45C-445A-42D8-8608-412862D02009}" type="pres">
      <dgm:prSet presAssocID="{C3F1FF2E-3D08-4452-8AE3-31F4ABF6B690}" presName="children" presStyleCnt="0"/>
      <dgm:spPr/>
    </dgm:pt>
    <dgm:pt modelId="{5413C7AC-B3C7-4692-B559-49D08B705EE1}" type="pres">
      <dgm:prSet presAssocID="{C3F1FF2E-3D08-4452-8AE3-31F4ABF6B690}" presName="childPlaceholder" presStyleCnt="0"/>
      <dgm:spPr/>
    </dgm:pt>
    <dgm:pt modelId="{28C5F468-54D0-40A0-A3FE-B3649B3AC11F}" type="pres">
      <dgm:prSet presAssocID="{C3F1FF2E-3D08-4452-8AE3-31F4ABF6B690}" presName="circle" presStyleCnt="0"/>
      <dgm:spPr/>
    </dgm:pt>
    <dgm:pt modelId="{95707C02-8593-4439-8263-FF0E6125DB0E}" type="pres">
      <dgm:prSet presAssocID="{C3F1FF2E-3D08-4452-8AE3-31F4ABF6B690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0C5727F2-9722-4713-A4E7-41146D83FCAB}" type="pres">
      <dgm:prSet presAssocID="{C3F1FF2E-3D08-4452-8AE3-31F4ABF6B690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B2A125DA-EE26-49FD-9D50-3B444D609DD5}" type="pres">
      <dgm:prSet presAssocID="{C3F1FF2E-3D08-4452-8AE3-31F4ABF6B690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BADD5826-50DF-490C-A492-488FE8DB55CD}" type="pres">
      <dgm:prSet presAssocID="{C3F1FF2E-3D08-4452-8AE3-31F4ABF6B690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F1CEA709-9257-4BE0-8F54-32E7C0E5842D}" type="pres">
      <dgm:prSet presAssocID="{C3F1FF2E-3D08-4452-8AE3-31F4ABF6B690}" presName="quadrantPlaceholder" presStyleCnt="0"/>
      <dgm:spPr/>
    </dgm:pt>
    <dgm:pt modelId="{E1A9AE33-E867-4F8B-9196-FE83AB344372}" type="pres">
      <dgm:prSet presAssocID="{C3F1FF2E-3D08-4452-8AE3-31F4ABF6B690}" presName="center1" presStyleLbl="fgShp" presStyleIdx="0" presStyleCnt="2"/>
      <dgm:spPr/>
    </dgm:pt>
    <dgm:pt modelId="{0146CAC3-0A61-48FA-86FD-CF50DBDDAE4B}" type="pres">
      <dgm:prSet presAssocID="{C3F1FF2E-3D08-4452-8AE3-31F4ABF6B690}" presName="center2" presStyleLbl="fgShp" presStyleIdx="1" presStyleCnt="2"/>
      <dgm:spPr/>
    </dgm:pt>
  </dgm:ptLst>
  <dgm:cxnLst>
    <dgm:cxn modelId="{FF31B717-7108-454D-B793-40A6A3269D1C}" srcId="{C3F1FF2E-3D08-4452-8AE3-31F4ABF6B690}" destId="{64AAAFCD-F8D6-4823-9930-4DA90477C397}" srcOrd="0" destOrd="0" parTransId="{BCDFE72E-9514-4E7F-8591-DBA5E3698938}" sibTransId="{D214D181-B5F7-4BF0-9C97-9381E5DE417C}"/>
    <dgm:cxn modelId="{286CC558-ABCE-4F12-966D-737EFBD410A6}" srcId="{C3F1FF2E-3D08-4452-8AE3-31F4ABF6B690}" destId="{4874664A-DB71-4DE4-B514-70D00B715965}" srcOrd="2" destOrd="0" parTransId="{244D1B91-FF6E-4E85-BFB9-86A7797DF2E2}" sibTransId="{7B171583-F3CD-40C2-8719-CA57F2A9D2CA}"/>
    <dgm:cxn modelId="{EAE79792-9037-496A-AE0B-7418ED194CD7}" type="presOf" srcId="{64602750-CC9E-4301-9995-A94E4E5E0423}" destId="{0C5727F2-9722-4713-A4E7-41146D83FCAB}" srcOrd="0" destOrd="0" presId="urn:microsoft.com/office/officeart/2005/8/layout/cycle4"/>
    <dgm:cxn modelId="{1BAF2896-A43D-4CFD-BFEA-C2F8B31360ED}" type="presOf" srcId="{64AAAFCD-F8D6-4823-9930-4DA90477C397}" destId="{95707C02-8593-4439-8263-FF0E6125DB0E}" srcOrd="0" destOrd="0" presId="urn:microsoft.com/office/officeart/2005/8/layout/cycle4"/>
    <dgm:cxn modelId="{8A1EE7AC-D636-4A1F-A41C-7371D9218C4D}" srcId="{C3F1FF2E-3D08-4452-8AE3-31F4ABF6B690}" destId="{93016218-F4B6-4657-B212-D49C93E81321}" srcOrd="3" destOrd="0" parTransId="{F521A782-88D6-482A-899B-AC397E2494AA}" sibTransId="{7B5D7FA9-5C7B-4446-B68E-0F3FBE80E781}"/>
    <dgm:cxn modelId="{672516B0-011F-4032-AFAF-EC0A90A10193}" srcId="{C3F1FF2E-3D08-4452-8AE3-31F4ABF6B690}" destId="{64602750-CC9E-4301-9995-A94E4E5E0423}" srcOrd="1" destOrd="0" parTransId="{4B80DB7F-E55D-4FA9-83C7-A40AE0AFA925}" sibTransId="{D750A74C-E631-4911-AECF-77C6BF62CF03}"/>
    <dgm:cxn modelId="{8A0FE7B4-71FB-49EE-961A-54E5125D910E}" type="presOf" srcId="{C3F1FF2E-3D08-4452-8AE3-31F4ABF6B690}" destId="{22705776-60EB-4999-BF90-75F0F7283CF7}" srcOrd="0" destOrd="0" presId="urn:microsoft.com/office/officeart/2005/8/layout/cycle4"/>
    <dgm:cxn modelId="{8BE127C6-550B-4555-A505-8DE72F2FE193}" type="presOf" srcId="{93016218-F4B6-4657-B212-D49C93E81321}" destId="{BADD5826-50DF-490C-A492-488FE8DB55CD}" srcOrd="0" destOrd="0" presId="urn:microsoft.com/office/officeart/2005/8/layout/cycle4"/>
    <dgm:cxn modelId="{C86D2EEF-BF48-48A8-BF5A-9E6A73117FE9}" type="presOf" srcId="{4874664A-DB71-4DE4-B514-70D00B715965}" destId="{B2A125DA-EE26-49FD-9D50-3B444D609DD5}" srcOrd="0" destOrd="0" presId="urn:microsoft.com/office/officeart/2005/8/layout/cycle4"/>
    <dgm:cxn modelId="{3C484374-C8C7-47E0-8F4A-A96966E285AF}" type="presParOf" srcId="{22705776-60EB-4999-BF90-75F0F7283CF7}" destId="{2B7DF45C-445A-42D8-8608-412862D02009}" srcOrd="0" destOrd="0" presId="urn:microsoft.com/office/officeart/2005/8/layout/cycle4"/>
    <dgm:cxn modelId="{1748332D-88B3-4E81-814D-5CE703B4FD6F}" type="presParOf" srcId="{2B7DF45C-445A-42D8-8608-412862D02009}" destId="{5413C7AC-B3C7-4692-B559-49D08B705EE1}" srcOrd="0" destOrd="0" presId="urn:microsoft.com/office/officeart/2005/8/layout/cycle4"/>
    <dgm:cxn modelId="{D6906FF9-92D5-4924-9F79-B18134E84478}" type="presParOf" srcId="{22705776-60EB-4999-BF90-75F0F7283CF7}" destId="{28C5F468-54D0-40A0-A3FE-B3649B3AC11F}" srcOrd="1" destOrd="0" presId="urn:microsoft.com/office/officeart/2005/8/layout/cycle4"/>
    <dgm:cxn modelId="{3A855B46-4255-49A4-AFF1-C6B8E21D1172}" type="presParOf" srcId="{28C5F468-54D0-40A0-A3FE-B3649B3AC11F}" destId="{95707C02-8593-4439-8263-FF0E6125DB0E}" srcOrd="0" destOrd="0" presId="urn:microsoft.com/office/officeart/2005/8/layout/cycle4"/>
    <dgm:cxn modelId="{3BED9CFB-D0DF-4AB3-9B9F-433937CDE6AB}" type="presParOf" srcId="{28C5F468-54D0-40A0-A3FE-B3649B3AC11F}" destId="{0C5727F2-9722-4713-A4E7-41146D83FCAB}" srcOrd="1" destOrd="0" presId="urn:microsoft.com/office/officeart/2005/8/layout/cycle4"/>
    <dgm:cxn modelId="{B386FC56-6015-493D-85FE-E3683A07781F}" type="presParOf" srcId="{28C5F468-54D0-40A0-A3FE-B3649B3AC11F}" destId="{B2A125DA-EE26-49FD-9D50-3B444D609DD5}" srcOrd="2" destOrd="0" presId="urn:microsoft.com/office/officeart/2005/8/layout/cycle4"/>
    <dgm:cxn modelId="{CBA4DC55-6F34-42A0-9F6B-D15625C6DF76}" type="presParOf" srcId="{28C5F468-54D0-40A0-A3FE-B3649B3AC11F}" destId="{BADD5826-50DF-490C-A492-488FE8DB55CD}" srcOrd="3" destOrd="0" presId="urn:microsoft.com/office/officeart/2005/8/layout/cycle4"/>
    <dgm:cxn modelId="{CB2A93CC-D5B5-4CC5-8457-8626FFF52A2B}" type="presParOf" srcId="{28C5F468-54D0-40A0-A3FE-B3649B3AC11F}" destId="{F1CEA709-9257-4BE0-8F54-32E7C0E5842D}" srcOrd="4" destOrd="0" presId="urn:microsoft.com/office/officeart/2005/8/layout/cycle4"/>
    <dgm:cxn modelId="{C74C9E56-005D-4EAE-8D9E-E0B0EA6ED462}" type="presParOf" srcId="{22705776-60EB-4999-BF90-75F0F7283CF7}" destId="{E1A9AE33-E867-4F8B-9196-FE83AB344372}" srcOrd="2" destOrd="0" presId="urn:microsoft.com/office/officeart/2005/8/layout/cycle4"/>
    <dgm:cxn modelId="{EB2929F6-913D-42C7-955E-12F87BE75725}" type="presParOf" srcId="{22705776-60EB-4999-BF90-75F0F7283CF7}" destId="{0146CAC3-0A61-48FA-86FD-CF50DBDDAE4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E7DB1F5-8B08-47AC-A25E-8526A8385F95}" type="doc">
      <dgm:prSet loTypeId="urn:microsoft.com/office/officeart/2005/8/layout/default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515059D-BBC2-4FDC-BA61-DFC9FD414AD5}">
      <dgm:prSet/>
      <dgm:spPr/>
      <dgm:t>
        <a:bodyPr/>
        <a:lstStyle/>
        <a:p>
          <a:r>
            <a:rPr lang="en-US" dirty="0"/>
            <a:t>Income Tax and National Insurance – individual income / profits</a:t>
          </a:r>
        </a:p>
      </dgm:t>
    </dgm:pt>
    <dgm:pt modelId="{F7A79D36-BD0D-446E-AA45-DFB33A9B0BEB}" type="parTrans" cxnId="{47143548-FE6C-4D3A-B9ED-72C86FD0736E}">
      <dgm:prSet/>
      <dgm:spPr/>
      <dgm:t>
        <a:bodyPr/>
        <a:lstStyle/>
        <a:p>
          <a:endParaRPr lang="en-US"/>
        </a:p>
      </dgm:t>
    </dgm:pt>
    <dgm:pt modelId="{EFED4C03-8E0A-4495-B8D2-05CFCA150B16}" type="sibTrans" cxnId="{47143548-FE6C-4D3A-B9ED-72C86FD0736E}">
      <dgm:prSet/>
      <dgm:spPr/>
      <dgm:t>
        <a:bodyPr/>
        <a:lstStyle/>
        <a:p>
          <a:endParaRPr lang="en-US"/>
        </a:p>
      </dgm:t>
    </dgm:pt>
    <dgm:pt modelId="{B9314969-115C-4CED-B2AD-6C6A047F6F7E}">
      <dgm:prSet/>
      <dgm:spPr/>
      <dgm:t>
        <a:bodyPr/>
        <a:lstStyle/>
        <a:p>
          <a:r>
            <a:rPr lang="en-US"/>
            <a:t>Capital Gains Tax – individual gains</a:t>
          </a:r>
        </a:p>
      </dgm:t>
    </dgm:pt>
    <dgm:pt modelId="{B15302CC-4640-47F4-A633-DFC9E19AD3C8}" type="parTrans" cxnId="{6F221019-AECA-46E9-8531-2033B2ADF643}">
      <dgm:prSet/>
      <dgm:spPr/>
      <dgm:t>
        <a:bodyPr/>
        <a:lstStyle/>
        <a:p>
          <a:endParaRPr lang="en-US"/>
        </a:p>
      </dgm:t>
    </dgm:pt>
    <dgm:pt modelId="{849BA798-7EAA-4C5E-8091-1783E5D13725}" type="sibTrans" cxnId="{6F221019-AECA-46E9-8531-2033B2ADF643}">
      <dgm:prSet/>
      <dgm:spPr/>
      <dgm:t>
        <a:bodyPr/>
        <a:lstStyle/>
        <a:p>
          <a:endParaRPr lang="en-US"/>
        </a:p>
      </dgm:t>
    </dgm:pt>
    <dgm:pt modelId="{A15BECB0-FBB7-437D-91E3-BDD30625B6ED}">
      <dgm:prSet/>
      <dgm:spPr/>
      <dgm:t>
        <a:bodyPr/>
        <a:lstStyle/>
        <a:p>
          <a:r>
            <a:rPr lang="en-US"/>
            <a:t>Corporation Tax – company profits and gains</a:t>
          </a:r>
        </a:p>
      </dgm:t>
    </dgm:pt>
    <dgm:pt modelId="{90E2005C-BD1B-4F7F-BE65-448D09D9C0F7}" type="parTrans" cxnId="{49C72A3D-A709-498A-869A-5342E42DD7C6}">
      <dgm:prSet/>
      <dgm:spPr/>
      <dgm:t>
        <a:bodyPr/>
        <a:lstStyle/>
        <a:p>
          <a:endParaRPr lang="en-US"/>
        </a:p>
      </dgm:t>
    </dgm:pt>
    <dgm:pt modelId="{BA074CAB-1FCF-4492-8062-BC28F169BEC9}" type="sibTrans" cxnId="{49C72A3D-A709-498A-869A-5342E42DD7C6}">
      <dgm:prSet/>
      <dgm:spPr/>
      <dgm:t>
        <a:bodyPr/>
        <a:lstStyle/>
        <a:p>
          <a:endParaRPr lang="en-US"/>
        </a:p>
      </dgm:t>
    </dgm:pt>
    <dgm:pt modelId="{5212700E-105D-46F7-804F-450E15589A6B}">
      <dgm:prSet/>
      <dgm:spPr/>
      <dgm:t>
        <a:bodyPr/>
        <a:lstStyle/>
        <a:p>
          <a:r>
            <a:rPr lang="en-US" dirty="0"/>
            <a:t>VAT – purchases of goods / services</a:t>
          </a:r>
        </a:p>
      </dgm:t>
    </dgm:pt>
    <dgm:pt modelId="{AD4B69B7-8028-4F53-93D9-F82A5DB550DD}" type="parTrans" cxnId="{95162AD7-376C-48CD-AD4C-822279126A5C}">
      <dgm:prSet/>
      <dgm:spPr/>
      <dgm:t>
        <a:bodyPr/>
        <a:lstStyle/>
        <a:p>
          <a:endParaRPr lang="en-US"/>
        </a:p>
      </dgm:t>
    </dgm:pt>
    <dgm:pt modelId="{ED1D70A1-3B51-47F3-BA59-C0FC21B9B026}" type="sibTrans" cxnId="{95162AD7-376C-48CD-AD4C-822279126A5C}">
      <dgm:prSet/>
      <dgm:spPr/>
      <dgm:t>
        <a:bodyPr/>
        <a:lstStyle/>
        <a:p>
          <a:endParaRPr lang="en-US"/>
        </a:p>
      </dgm:t>
    </dgm:pt>
    <dgm:pt modelId="{428E8516-D0F1-4DF2-9017-F41C06931423}">
      <dgm:prSet/>
      <dgm:spPr/>
      <dgm:t>
        <a:bodyPr/>
        <a:lstStyle/>
        <a:p>
          <a:r>
            <a:rPr lang="en-US"/>
            <a:t>Stamp Duty Land Tax – purchases of land and property</a:t>
          </a:r>
        </a:p>
      </dgm:t>
    </dgm:pt>
    <dgm:pt modelId="{982FA1D9-A100-4DE2-8EDD-40EE846EFD59}" type="parTrans" cxnId="{8710711A-D4D4-486D-AC7A-2DD22D411FB0}">
      <dgm:prSet/>
      <dgm:spPr/>
      <dgm:t>
        <a:bodyPr/>
        <a:lstStyle/>
        <a:p>
          <a:endParaRPr lang="en-US"/>
        </a:p>
      </dgm:t>
    </dgm:pt>
    <dgm:pt modelId="{CD5DFA53-9C21-4606-BAA0-C8C0265E1320}" type="sibTrans" cxnId="{8710711A-D4D4-486D-AC7A-2DD22D411FB0}">
      <dgm:prSet/>
      <dgm:spPr/>
      <dgm:t>
        <a:bodyPr/>
        <a:lstStyle/>
        <a:p>
          <a:endParaRPr lang="en-US"/>
        </a:p>
      </dgm:t>
    </dgm:pt>
    <dgm:pt modelId="{7688DEA1-6E6F-4457-BA5F-3783FD54C33A}">
      <dgm:prSet/>
      <dgm:spPr/>
      <dgm:t>
        <a:bodyPr/>
        <a:lstStyle/>
        <a:p>
          <a:r>
            <a:rPr lang="en-US"/>
            <a:t>Inheritance Tax – value passed on death</a:t>
          </a:r>
        </a:p>
      </dgm:t>
    </dgm:pt>
    <dgm:pt modelId="{BE020C85-0A79-4B84-A49C-37833FA4A3F5}" type="parTrans" cxnId="{1611D79A-C481-4BD6-BB11-117D0979216B}">
      <dgm:prSet/>
      <dgm:spPr/>
      <dgm:t>
        <a:bodyPr/>
        <a:lstStyle/>
        <a:p>
          <a:endParaRPr lang="en-US"/>
        </a:p>
      </dgm:t>
    </dgm:pt>
    <dgm:pt modelId="{95FA4DDE-9E7D-47F4-889C-FE238CF1A315}" type="sibTrans" cxnId="{1611D79A-C481-4BD6-BB11-117D0979216B}">
      <dgm:prSet/>
      <dgm:spPr/>
      <dgm:t>
        <a:bodyPr/>
        <a:lstStyle/>
        <a:p>
          <a:endParaRPr lang="en-US"/>
        </a:p>
      </dgm:t>
    </dgm:pt>
    <dgm:pt modelId="{26E1572B-99A5-43DC-9593-9C17E21F6C8F}" type="pres">
      <dgm:prSet presAssocID="{2E7DB1F5-8B08-47AC-A25E-8526A8385F95}" presName="diagram" presStyleCnt="0">
        <dgm:presLayoutVars>
          <dgm:dir/>
          <dgm:resizeHandles val="exact"/>
        </dgm:presLayoutVars>
      </dgm:prSet>
      <dgm:spPr/>
    </dgm:pt>
    <dgm:pt modelId="{324BB7C5-EEB6-4188-BFE9-09F692B46E6D}" type="pres">
      <dgm:prSet presAssocID="{1515059D-BBC2-4FDC-BA61-DFC9FD414AD5}" presName="node" presStyleLbl="node1" presStyleIdx="0" presStyleCnt="6">
        <dgm:presLayoutVars>
          <dgm:bulletEnabled val="1"/>
        </dgm:presLayoutVars>
      </dgm:prSet>
      <dgm:spPr/>
    </dgm:pt>
    <dgm:pt modelId="{45DEE213-CE00-4E15-AFE0-71122FCF63D8}" type="pres">
      <dgm:prSet presAssocID="{EFED4C03-8E0A-4495-B8D2-05CFCA150B16}" presName="sibTrans" presStyleCnt="0"/>
      <dgm:spPr/>
    </dgm:pt>
    <dgm:pt modelId="{0A7D5D27-8C8E-474C-B442-DCDB9FBC02AA}" type="pres">
      <dgm:prSet presAssocID="{B9314969-115C-4CED-B2AD-6C6A047F6F7E}" presName="node" presStyleLbl="node1" presStyleIdx="1" presStyleCnt="6">
        <dgm:presLayoutVars>
          <dgm:bulletEnabled val="1"/>
        </dgm:presLayoutVars>
      </dgm:prSet>
      <dgm:spPr/>
    </dgm:pt>
    <dgm:pt modelId="{B6C626C3-DD5A-411F-B734-797EFC6BE938}" type="pres">
      <dgm:prSet presAssocID="{849BA798-7EAA-4C5E-8091-1783E5D13725}" presName="sibTrans" presStyleCnt="0"/>
      <dgm:spPr/>
    </dgm:pt>
    <dgm:pt modelId="{18941064-83A7-4180-A95E-C59BD186E0DF}" type="pres">
      <dgm:prSet presAssocID="{A15BECB0-FBB7-437D-91E3-BDD30625B6ED}" presName="node" presStyleLbl="node1" presStyleIdx="2" presStyleCnt="6">
        <dgm:presLayoutVars>
          <dgm:bulletEnabled val="1"/>
        </dgm:presLayoutVars>
      </dgm:prSet>
      <dgm:spPr/>
    </dgm:pt>
    <dgm:pt modelId="{BEE9EC9E-2381-4669-9A58-E94B70913A57}" type="pres">
      <dgm:prSet presAssocID="{BA074CAB-1FCF-4492-8062-BC28F169BEC9}" presName="sibTrans" presStyleCnt="0"/>
      <dgm:spPr/>
    </dgm:pt>
    <dgm:pt modelId="{32C2443E-DBF2-45A6-B3A7-D71D4F071E99}" type="pres">
      <dgm:prSet presAssocID="{5212700E-105D-46F7-804F-450E15589A6B}" presName="node" presStyleLbl="node1" presStyleIdx="3" presStyleCnt="6">
        <dgm:presLayoutVars>
          <dgm:bulletEnabled val="1"/>
        </dgm:presLayoutVars>
      </dgm:prSet>
      <dgm:spPr/>
    </dgm:pt>
    <dgm:pt modelId="{10B456B2-1C48-4F42-AD5F-B7C718116555}" type="pres">
      <dgm:prSet presAssocID="{ED1D70A1-3B51-47F3-BA59-C0FC21B9B026}" presName="sibTrans" presStyleCnt="0"/>
      <dgm:spPr/>
    </dgm:pt>
    <dgm:pt modelId="{F31DE50A-E968-4D5C-B82D-0B19E0FECEB1}" type="pres">
      <dgm:prSet presAssocID="{428E8516-D0F1-4DF2-9017-F41C06931423}" presName="node" presStyleLbl="node1" presStyleIdx="4" presStyleCnt="6">
        <dgm:presLayoutVars>
          <dgm:bulletEnabled val="1"/>
        </dgm:presLayoutVars>
      </dgm:prSet>
      <dgm:spPr/>
    </dgm:pt>
    <dgm:pt modelId="{8C3B37D6-DAED-443C-B20E-EC0EE416880D}" type="pres">
      <dgm:prSet presAssocID="{CD5DFA53-9C21-4606-BAA0-C8C0265E1320}" presName="sibTrans" presStyleCnt="0"/>
      <dgm:spPr/>
    </dgm:pt>
    <dgm:pt modelId="{B48117E9-9EB5-472A-B78F-0DA85C16B3A8}" type="pres">
      <dgm:prSet presAssocID="{7688DEA1-6E6F-4457-BA5F-3783FD54C33A}" presName="node" presStyleLbl="node1" presStyleIdx="5" presStyleCnt="6">
        <dgm:presLayoutVars>
          <dgm:bulletEnabled val="1"/>
        </dgm:presLayoutVars>
      </dgm:prSet>
      <dgm:spPr/>
    </dgm:pt>
  </dgm:ptLst>
  <dgm:cxnLst>
    <dgm:cxn modelId="{0B201600-2569-40B2-A72A-045C4CDD1A0E}" type="presOf" srcId="{B9314969-115C-4CED-B2AD-6C6A047F6F7E}" destId="{0A7D5D27-8C8E-474C-B442-DCDB9FBC02AA}" srcOrd="0" destOrd="0" presId="urn:microsoft.com/office/officeart/2005/8/layout/default"/>
    <dgm:cxn modelId="{6F221019-AECA-46E9-8531-2033B2ADF643}" srcId="{2E7DB1F5-8B08-47AC-A25E-8526A8385F95}" destId="{B9314969-115C-4CED-B2AD-6C6A047F6F7E}" srcOrd="1" destOrd="0" parTransId="{B15302CC-4640-47F4-A633-DFC9E19AD3C8}" sibTransId="{849BA798-7EAA-4C5E-8091-1783E5D13725}"/>
    <dgm:cxn modelId="{8710711A-D4D4-486D-AC7A-2DD22D411FB0}" srcId="{2E7DB1F5-8B08-47AC-A25E-8526A8385F95}" destId="{428E8516-D0F1-4DF2-9017-F41C06931423}" srcOrd="4" destOrd="0" parTransId="{982FA1D9-A100-4DE2-8EDD-40EE846EFD59}" sibTransId="{CD5DFA53-9C21-4606-BAA0-C8C0265E1320}"/>
    <dgm:cxn modelId="{21087422-D954-4646-B32E-D5EB5B4D2BA5}" type="presOf" srcId="{1515059D-BBC2-4FDC-BA61-DFC9FD414AD5}" destId="{324BB7C5-EEB6-4188-BFE9-09F692B46E6D}" srcOrd="0" destOrd="0" presId="urn:microsoft.com/office/officeart/2005/8/layout/default"/>
    <dgm:cxn modelId="{49C72A3D-A709-498A-869A-5342E42DD7C6}" srcId="{2E7DB1F5-8B08-47AC-A25E-8526A8385F95}" destId="{A15BECB0-FBB7-437D-91E3-BDD30625B6ED}" srcOrd="2" destOrd="0" parTransId="{90E2005C-BD1B-4F7F-BE65-448D09D9C0F7}" sibTransId="{BA074CAB-1FCF-4492-8062-BC28F169BEC9}"/>
    <dgm:cxn modelId="{78BC963D-C971-4C19-A51B-8999BAB9C8BF}" type="presOf" srcId="{428E8516-D0F1-4DF2-9017-F41C06931423}" destId="{F31DE50A-E968-4D5C-B82D-0B19E0FECEB1}" srcOrd="0" destOrd="0" presId="urn:microsoft.com/office/officeart/2005/8/layout/default"/>
    <dgm:cxn modelId="{44939A67-F846-4D33-9CD6-4A747E47A0DC}" type="presOf" srcId="{A15BECB0-FBB7-437D-91E3-BDD30625B6ED}" destId="{18941064-83A7-4180-A95E-C59BD186E0DF}" srcOrd="0" destOrd="0" presId="urn:microsoft.com/office/officeart/2005/8/layout/default"/>
    <dgm:cxn modelId="{47143548-FE6C-4D3A-B9ED-72C86FD0736E}" srcId="{2E7DB1F5-8B08-47AC-A25E-8526A8385F95}" destId="{1515059D-BBC2-4FDC-BA61-DFC9FD414AD5}" srcOrd="0" destOrd="0" parTransId="{F7A79D36-BD0D-446E-AA45-DFB33A9B0BEB}" sibTransId="{EFED4C03-8E0A-4495-B8D2-05CFCA150B16}"/>
    <dgm:cxn modelId="{3CED3C6F-0375-4131-8546-E516C5238C95}" type="presOf" srcId="{5212700E-105D-46F7-804F-450E15589A6B}" destId="{32C2443E-DBF2-45A6-B3A7-D71D4F071E99}" srcOrd="0" destOrd="0" presId="urn:microsoft.com/office/officeart/2005/8/layout/default"/>
    <dgm:cxn modelId="{D2E27C4F-4677-4831-ADF5-04C52A25E51C}" type="presOf" srcId="{2E7DB1F5-8B08-47AC-A25E-8526A8385F95}" destId="{26E1572B-99A5-43DC-9593-9C17E21F6C8F}" srcOrd="0" destOrd="0" presId="urn:microsoft.com/office/officeart/2005/8/layout/default"/>
    <dgm:cxn modelId="{B53A6B93-E52E-4D73-B870-9EFAD6B8C6F6}" type="presOf" srcId="{7688DEA1-6E6F-4457-BA5F-3783FD54C33A}" destId="{B48117E9-9EB5-472A-B78F-0DA85C16B3A8}" srcOrd="0" destOrd="0" presId="urn:microsoft.com/office/officeart/2005/8/layout/default"/>
    <dgm:cxn modelId="{1611D79A-C481-4BD6-BB11-117D0979216B}" srcId="{2E7DB1F5-8B08-47AC-A25E-8526A8385F95}" destId="{7688DEA1-6E6F-4457-BA5F-3783FD54C33A}" srcOrd="5" destOrd="0" parTransId="{BE020C85-0A79-4B84-A49C-37833FA4A3F5}" sibTransId="{95FA4DDE-9E7D-47F4-889C-FE238CF1A315}"/>
    <dgm:cxn modelId="{95162AD7-376C-48CD-AD4C-822279126A5C}" srcId="{2E7DB1F5-8B08-47AC-A25E-8526A8385F95}" destId="{5212700E-105D-46F7-804F-450E15589A6B}" srcOrd="3" destOrd="0" parTransId="{AD4B69B7-8028-4F53-93D9-F82A5DB550DD}" sibTransId="{ED1D70A1-3B51-47F3-BA59-C0FC21B9B026}"/>
    <dgm:cxn modelId="{24075367-EAF7-4D1E-8BA3-546ADA2AC623}" type="presParOf" srcId="{26E1572B-99A5-43DC-9593-9C17E21F6C8F}" destId="{324BB7C5-EEB6-4188-BFE9-09F692B46E6D}" srcOrd="0" destOrd="0" presId="urn:microsoft.com/office/officeart/2005/8/layout/default"/>
    <dgm:cxn modelId="{2709958E-EFEA-4858-AA0D-8844B445B7ED}" type="presParOf" srcId="{26E1572B-99A5-43DC-9593-9C17E21F6C8F}" destId="{45DEE213-CE00-4E15-AFE0-71122FCF63D8}" srcOrd="1" destOrd="0" presId="urn:microsoft.com/office/officeart/2005/8/layout/default"/>
    <dgm:cxn modelId="{42EE91E6-6C15-4E1A-BEE1-D2939BB5616D}" type="presParOf" srcId="{26E1572B-99A5-43DC-9593-9C17E21F6C8F}" destId="{0A7D5D27-8C8E-474C-B442-DCDB9FBC02AA}" srcOrd="2" destOrd="0" presId="urn:microsoft.com/office/officeart/2005/8/layout/default"/>
    <dgm:cxn modelId="{7BDB9857-1871-49F4-BD47-DC2996A319F1}" type="presParOf" srcId="{26E1572B-99A5-43DC-9593-9C17E21F6C8F}" destId="{B6C626C3-DD5A-411F-B734-797EFC6BE938}" srcOrd="3" destOrd="0" presId="urn:microsoft.com/office/officeart/2005/8/layout/default"/>
    <dgm:cxn modelId="{FDBBF609-12F1-4F16-918F-A394F22580B0}" type="presParOf" srcId="{26E1572B-99A5-43DC-9593-9C17E21F6C8F}" destId="{18941064-83A7-4180-A95E-C59BD186E0DF}" srcOrd="4" destOrd="0" presId="urn:microsoft.com/office/officeart/2005/8/layout/default"/>
    <dgm:cxn modelId="{1768E1CA-71DE-438F-BD61-EAFAE0E25B06}" type="presParOf" srcId="{26E1572B-99A5-43DC-9593-9C17E21F6C8F}" destId="{BEE9EC9E-2381-4669-9A58-E94B70913A57}" srcOrd="5" destOrd="0" presId="urn:microsoft.com/office/officeart/2005/8/layout/default"/>
    <dgm:cxn modelId="{21B58C0F-A553-4EF4-832A-67251A61F5DC}" type="presParOf" srcId="{26E1572B-99A5-43DC-9593-9C17E21F6C8F}" destId="{32C2443E-DBF2-45A6-B3A7-D71D4F071E99}" srcOrd="6" destOrd="0" presId="urn:microsoft.com/office/officeart/2005/8/layout/default"/>
    <dgm:cxn modelId="{6CE58403-FB42-4048-B6CF-ED09065EF8AB}" type="presParOf" srcId="{26E1572B-99A5-43DC-9593-9C17E21F6C8F}" destId="{10B456B2-1C48-4F42-AD5F-B7C718116555}" srcOrd="7" destOrd="0" presId="urn:microsoft.com/office/officeart/2005/8/layout/default"/>
    <dgm:cxn modelId="{3EAF2F5E-3805-42B8-BCC2-BE17C0486523}" type="presParOf" srcId="{26E1572B-99A5-43DC-9593-9C17E21F6C8F}" destId="{F31DE50A-E968-4D5C-B82D-0B19E0FECEB1}" srcOrd="8" destOrd="0" presId="urn:microsoft.com/office/officeart/2005/8/layout/default"/>
    <dgm:cxn modelId="{557D6561-7B3E-47FA-B001-455D730CA536}" type="presParOf" srcId="{26E1572B-99A5-43DC-9593-9C17E21F6C8F}" destId="{8C3B37D6-DAED-443C-B20E-EC0EE416880D}" srcOrd="9" destOrd="0" presId="urn:microsoft.com/office/officeart/2005/8/layout/default"/>
    <dgm:cxn modelId="{A64CC2FE-A72F-4646-ABA5-3C95E77051B3}" type="presParOf" srcId="{26E1572B-99A5-43DC-9593-9C17E21F6C8F}" destId="{B48117E9-9EB5-472A-B78F-0DA85C16B3A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E063129-D48D-4217-A418-ACCD06CE65CF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E3DBBDEE-3DCF-4ADA-AC86-5246BC09F75B}">
      <dgm:prSet custT="1"/>
      <dgm:spPr/>
      <dgm:t>
        <a:bodyPr/>
        <a:lstStyle/>
        <a:p>
          <a:r>
            <a:rPr lang="en-US" sz="2400"/>
            <a:t>Most common = 1257L</a:t>
          </a:r>
        </a:p>
      </dgm:t>
    </dgm:pt>
    <dgm:pt modelId="{75596EA8-8B3D-42E0-BEF2-0343BEA43B71}" type="parTrans" cxnId="{B5D1C096-A825-4090-A62C-0BECD16EA678}">
      <dgm:prSet/>
      <dgm:spPr/>
      <dgm:t>
        <a:bodyPr/>
        <a:lstStyle/>
        <a:p>
          <a:endParaRPr lang="en-US" sz="2400"/>
        </a:p>
      </dgm:t>
    </dgm:pt>
    <dgm:pt modelId="{F8C558C2-EE29-46D2-BABC-A755A1A67F5E}" type="sibTrans" cxnId="{B5D1C096-A825-4090-A62C-0BECD16EA678}">
      <dgm:prSet/>
      <dgm:spPr/>
      <dgm:t>
        <a:bodyPr/>
        <a:lstStyle/>
        <a:p>
          <a:endParaRPr lang="en-US" sz="2400"/>
        </a:p>
      </dgm:t>
    </dgm:pt>
    <dgm:pt modelId="{5BE689CA-AB1A-4795-8219-AE9DACEACB05}">
      <dgm:prSet custT="1"/>
      <dgm:spPr/>
      <dgm:t>
        <a:bodyPr/>
        <a:lstStyle/>
        <a:p>
          <a:r>
            <a:rPr lang="en-US" sz="2400" dirty="0"/>
            <a:t>Numbers = Personal Allowance</a:t>
          </a:r>
        </a:p>
      </dgm:t>
    </dgm:pt>
    <dgm:pt modelId="{82E0190C-CB7D-474B-B6A1-BFF4200C89BD}" type="parTrans" cxnId="{9ED631CF-3B6F-4ABE-A197-17FF73F20871}">
      <dgm:prSet/>
      <dgm:spPr/>
      <dgm:t>
        <a:bodyPr/>
        <a:lstStyle/>
        <a:p>
          <a:endParaRPr lang="en-US" sz="2400"/>
        </a:p>
      </dgm:t>
    </dgm:pt>
    <dgm:pt modelId="{39A62113-6402-471B-8EAD-4229A9496487}" type="sibTrans" cxnId="{9ED631CF-3B6F-4ABE-A197-17FF73F20871}">
      <dgm:prSet/>
      <dgm:spPr/>
      <dgm:t>
        <a:bodyPr/>
        <a:lstStyle/>
        <a:p>
          <a:endParaRPr lang="en-US" sz="2400"/>
        </a:p>
      </dgm:t>
    </dgm:pt>
    <dgm:pt modelId="{5ED11EFF-FFE8-40F4-A87F-7FD54F591B77}">
      <dgm:prSet custT="1"/>
      <dgm:spPr/>
      <dgm:t>
        <a:bodyPr/>
        <a:lstStyle/>
        <a:p>
          <a:r>
            <a:rPr lang="en-US" sz="2400"/>
            <a:t>Drop last digit</a:t>
          </a:r>
        </a:p>
      </dgm:t>
    </dgm:pt>
    <dgm:pt modelId="{12D0E999-F5C2-4054-9171-560CC448189C}" type="parTrans" cxnId="{107E4684-A3E2-40D1-B85C-7E24D45EDB96}">
      <dgm:prSet/>
      <dgm:spPr/>
      <dgm:t>
        <a:bodyPr/>
        <a:lstStyle/>
        <a:p>
          <a:endParaRPr lang="en-US" sz="2400"/>
        </a:p>
      </dgm:t>
    </dgm:pt>
    <dgm:pt modelId="{7E460601-7A5B-4A40-80EF-F3ACEA019476}" type="sibTrans" cxnId="{107E4684-A3E2-40D1-B85C-7E24D45EDB96}">
      <dgm:prSet/>
      <dgm:spPr/>
      <dgm:t>
        <a:bodyPr/>
        <a:lstStyle/>
        <a:p>
          <a:endParaRPr lang="en-US" sz="2400"/>
        </a:p>
      </dgm:t>
    </dgm:pt>
    <dgm:pt modelId="{2BE91B37-C6F4-4118-9A79-1066B9F64C30}">
      <dgm:prSet custT="1"/>
      <dgm:spPr/>
      <dgm:t>
        <a:bodyPr/>
        <a:lstStyle/>
        <a:p>
          <a:r>
            <a:rPr lang="en-US" sz="2400"/>
            <a:t>i.e. £12,570 = 1257</a:t>
          </a:r>
        </a:p>
      </dgm:t>
    </dgm:pt>
    <dgm:pt modelId="{B3EB836B-2303-43FB-8C37-F77DA4C66061}" type="parTrans" cxnId="{E8D635AD-A45D-4C2D-B686-40025B431344}">
      <dgm:prSet/>
      <dgm:spPr/>
      <dgm:t>
        <a:bodyPr/>
        <a:lstStyle/>
        <a:p>
          <a:endParaRPr lang="en-US" sz="2400"/>
        </a:p>
      </dgm:t>
    </dgm:pt>
    <dgm:pt modelId="{B583077D-A6EB-4148-9BC5-C75F35F56E4A}" type="sibTrans" cxnId="{E8D635AD-A45D-4C2D-B686-40025B431344}">
      <dgm:prSet/>
      <dgm:spPr/>
      <dgm:t>
        <a:bodyPr/>
        <a:lstStyle/>
        <a:p>
          <a:endParaRPr lang="en-US" sz="2400"/>
        </a:p>
      </dgm:t>
    </dgm:pt>
    <dgm:pt modelId="{5C2E2E51-C93B-41EC-B2E6-B0C0B5298EA2}">
      <dgm:prSet custT="1"/>
      <dgm:spPr/>
      <dgm:t>
        <a:bodyPr/>
        <a:lstStyle/>
        <a:p>
          <a:r>
            <a:rPr lang="en-US" sz="2400"/>
            <a:t>Letter = more info	</a:t>
          </a:r>
        </a:p>
      </dgm:t>
    </dgm:pt>
    <dgm:pt modelId="{43E21245-1B40-4299-ABD6-55255401E3E0}" type="parTrans" cxnId="{6F5CCBC3-FF30-4CC7-995F-A86117F81073}">
      <dgm:prSet/>
      <dgm:spPr/>
      <dgm:t>
        <a:bodyPr/>
        <a:lstStyle/>
        <a:p>
          <a:endParaRPr lang="en-US" sz="2400"/>
        </a:p>
      </dgm:t>
    </dgm:pt>
    <dgm:pt modelId="{99764DAA-5D65-46BE-A7F3-FD1F7BEC361F}" type="sibTrans" cxnId="{6F5CCBC3-FF30-4CC7-995F-A86117F81073}">
      <dgm:prSet/>
      <dgm:spPr/>
      <dgm:t>
        <a:bodyPr/>
        <a:lstStyle/>
        <a:p>
          <a:endParaRPr lang="en-US" sz="2400"/>
        </a:p>
      </dgm:t>
    </dgm:pt>
    <dgm:pt modelId="{B48E2735-A882-4CA3-893C-9608CE2A77AA}">
      <dgm:prSet custT="1"/>
      <dgm:spPr/>
      <dgm:t>
        <a:bodyPr/>
        <a:lstStyle/>
        <a:p>
          <a:r>
            <a:rPr lang="en-US" sz="2400" dirty="0"/>
            <a:t>K at start = minus allowance</a:t>
          </a:r>
        </a:p>
      </dgm:t>
    </dgm:pt>
    <dgm:pt modelId="{D4829663-10EF-4F9F-BD16-054E1AD6826D}" type="parTrans" cxnId="{53852196-868E-4576-BCCE-E18FE2257E61}">
      <dgm:prSet/>
      <dgm:spPr/>
      <dgm:t>
        <a:bodyPr/>
        <a:lstStyle/>
        <a:p>
          <a:endParaRPr lang="en-US" sz="2400"/>
        </a:p>
      </dgm:t>
    </dgm:pt>
    <dgm:pt modelId="{681BBC66-DDE6-4C4E-96A9-981627D52D3B}" type="sibTrans" cxnId="{53852196-868E-4576-BCCE-E18FE2257E61}">
      <dgm:prSet/>
      <dgm:spPr/>
      <dgm:t>
        <a:bodyPr/>
        <a:lstStyle/>
        <a:p>
          <a:endParaRPr lang="en-US" sz="2400"/>
        </a:p>
      </dgm:t>
    </dgm:pt>
    <dgm:pt modelId="{3D01CDA5-F36F-4423-BDD5-471537FF14C3}">
      <dgm:prSet custT="1"/>
      <dgm:spPr/>
      <dgm:t>
        <a:bodyPr/>
        <a:lstStyle/>
        <a:p>
          <a:r>
            <a:rPr lang="en-US" sz="2400"/>
            <a:t>C or S = Welsh or Scottish</a:t>
          </a:r>
        </a:p>
      </dgm:t>
    </dgm:pt>
    <dgm:pt modelId="{A397CD95-5B08-4C9B-9C13-7CC85B83FC45}" type="parTrans" cxnId="{98926286-4EA6-4058-A0D7-BE861EDADCB3}">
      <dgm:prSet/>
      <dgm:spPr/>
      <dgm:t>
        <a:bodyPr/>
        <a:lstStyle/>
        <a:p>
          <a:endParaRPr lang="en-US" sz="2400"/>
        </a:p>
      </dgm:t>
    </dgm:pt>
    <dgm:pt modelId="{99B21883-8D15-41BC-926E-246967F8962A}" type="sibTrans" cxnId="{98926286-4EA6-4058-A0D7-BE861EDADCB3}">
      <dgm:prSet/>
      <dgm:spPr/>
      <dgm:t>
        <a:bodyPr/>
        <a:lstStyle/>
        <a:p>
          <a:endParaRPr lang="en-US" sz="2400"/>
        </a:p>
      </dgm:t>
    </dgm:pt>
    <dgm:pt modelId="{6DA653A6-7C16-465D-A39C-1BF56A043794}">
      <dgm:prSet custT="1"/>
      <dgm:spPr/>
      <dgm:t>
        <a:bodyPr/>
        <a:lstStyle/>
        <a:p>
          <a:r>
            <a:rPr lang="en-US" sz="2400"/>
            <a:t>BR or 0T = no personal allowance</a:t>
          </a:r>
        </a:p>
      </dgm:t>
    </dgm:pt>
    <dgm:pt modelId="{00D3487E-CCA7-4948-A126-1C5CC6D26D67}" type="parTrans" cxnId="{FF138AD2-63D8-481B-A753-9F2A6603CEC3}">
      <dgm:prSet/>
      <dgm:spPr/>
      <dgm:t>
        <a:bodyPr/>
        <a:lstStyle/>
        <a:p>
          <a:endParaRPr lang="en-US" sz="2400"/>
        </a:p>
      </dgm:t>
    </dgm:pt>
    <dgm:pt modelId="{A7EE6DEA-FB35-4276-9226-A457318E1C0A}" type="sibTrans" cxnId="{FF138AD2-63D8-481B-A753-9F2A6603CEC3}">
      <dgm:prSet/>
      <dgm:spPr/>
      <dgm:t>
        <a:bodyPr/>
        <a:lstStyle/>
        <a:p>
          <a:endParaRPr lang="en-US" sz="2400"/>
        </a:p>
      </dgm:t>
    </dgm:pt>
    <dgm:pt modelId="{3318F1DD-16B7-41B2-BD06-36931BD08C83}">
      <dgm:prSet custT="1"/>
      <dgm:spPr/>
      <dgm:t>
        <a:bodyPr/>
        <a:lstStyle/>
        <a:p>
          <a:r>
            <a:rPr lang="en-US" sz="2400" dirty="0"/>
            <a:t>L = standard</a:t>
          </a:r>
        </a:p>
      </dgm:t>
    </dgm:pt>
    <dgm:pt modelId="{A0C7B39E-1A23-43C5-BF1E-296F14DE35A0}" type="parTrans" cxnId="{54E04C97-57A6-4829-9A00-FB4B6E0DB43D}">
      <dgm:prSet/>
      <dgm:spPr/>
      <dgm:t>
        <a:bodyPr/>
        <a:lstStyle/>
        <a:p>
          <a:endParaRPr lang="en-GB" sz="2400"/>
        </a:p>
      </dgm:t>
    </dgm:pt>
    <dgm:pt modelId="{2EC1086C-0882-42A2-911E-45945C982064}" type="sibTrans" cxnId="{54E04C97-57A6-4829-9A00-FB4B6E0DB43D}">
      <dgm:prSet/>
      <dgm:spPr/>
      <dgm:t>
        <a:bodyPr/>
        <a:lstStyle/>
        <a:p>
          <a:endParaRPr lang="en-GB" sz="2400"/>
        </a:p>
      </dgm:t>
    </dgm:pt>
    <dgm:pt modelId="{897D863C-016D-44F3-9B65-E28BBD63CFC7}" type="pres">
      <dgm:prSet presAssocID="{9E063129-D48D-4217-A418-ACCD06CE65CF}" presName="linear" presStyleCnt="0">
        <dgm:presLayoutVars>
          <dgm:dir/>
          <dgm:animLvl val="lvl"/>
          <dgm:resizeHandles val="exact"/>
        </dgm:presLayoutVars>
      </dgm:prSet>
      <dgm:spPr/>
    </dgm:pt>
    <dgm:pt modelId="{E2A0A576-6ECC-46BA-9699-04C6FB851CF0}" type="pres">
      <dgm:prSet presAssocID="{E3DBBDEE-3DCF-4ADA-AC86-5246BC09F75B}" presName="parentLin" presStyleCnt="0"/>
      <dgm:spPr/>
    </dgm:pt>
    <dgm:pt modelId="{6EF65804-B7EE-45D4-9C23-CE3EA63CB33F}" type="pres">
      <dgm:prSet presAssocID="{E3DBBDEE-3DCF-4ADA-AC86-5246BC09F75B}" presName="parentLeftMargin" presStyleLbl="node1" presStyleIdx="0" presStyleCnt="3"/>
      <dgm:spPr/>
    </dgm:pt>
    <dgm:pt modelId="{87E530DE-3A4D-4D3F-87C1-F43F34A06FD0}" type="pres">
      <dgm:prSet presAssocID="{E3DBBDEE-3DCF-4ADA-AC86-5246BC09F75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9FA126E-2CDF-4EDC-8E29-91FED42222DD}" type="pres">
      <dgm:prSet presAssocID="{E3DBBDEE-3DCF-4ADA-AC86-5246BC09F75B}" presName="negativeSpace" presStyleCnt="0"/>
      <dgm:spPr/>
    </dgm:pt>
    <dgm:pt modelId="{AD1E9AD5-0371-4761-B33D-3E1457A6DF8C}" type="pres">
      <dgm:prSet presAssocID="{E3DBBDEE-3DCF-4ADA-AC86-5246BC09F75B}" presName="childText" presStyleLbl="conFgAcc1" presStyleIdx="0" presStyleCnt="3">
        <dgm:presLayoutVars>
          <dgm:bulletEnabled val="1"/>
        </dgm:presLayoutVars>
      </dgm:prSet>
      <dgm:spPr/>
    </dgm:pt>
    <dgm:pt modelId="{981D59E9-3708-4E25-A08D-368CEDBFA2D4}" type="pres">
      <dgm:prSet presAssocID="{F8C558C2-EE29-46D2-BABC-A755A1A67F5E}" presName="spaceBetweenRectangles" presStyleCnt="0"/>
      <dgm:spPr/>
    </dgm:pt>
    <dgm:pt modelId="{9637490C-2A0E-484C-B7E8-FB7261A092A1}" type="pres">
      <dgm:prSet presAssocID="{5BE689CA-AB1A-4795-8219-AE9DACEACB05}" presName="parentLin" presStyleCnt="0"/>
      <dgm:spPr/>
    </dgm:pt>
    <dgm:pt modelId="{296EF488-0A70-4D7F-BCC3-E8235A2E7A3D}" type="pres">
      <dgm:prSet presAssocID="{5BE689CA-AB1A-4795-8219-AE9DACEACB05}" presName="parentLeftMargin" presStyleLbl="node1" presStyleIdx="0" presStyleCnt="3"/>
      <dgm:spPr/>
    </dgm:pt>
    <dgm:pt modelId="{93D0928F-37DD-45AE-92CF-41EFF8D730E7}" type="pres">
      <dgm:prSet presAssocID="{5BE689CA-AB1A-4795-8219-AE9DACEACB0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E369A50-6E1B-45D5-BAA9-B9605C1A5326}" type="pres">
      <dgm:prSet presAssocID="{5BE689CA-AB1A-4795-8219-AE9DACEACB05}" presName="negativeSpace" presStyleCnt="0"/>
      <dgm:spPr/>
    </dgm:pt>
    <dgm:pt modelId="{F47AF8AE-8D9F-4D39-BBA2-0CC63EDAB818}" type="pres">
      <dgm:prSet presAssocID="{5BE689CA-AB1A-4795-8219-AE9DACEACB05}" presName="childText" presStyleLbl="conFgAcc1" presStyleIdx="1" presStyleCnt="3">
        <dgm:presLayoutVars>
          <dgm:bulletEnabled val="1"/>
        </dgm:presLayoutVars>
      </dgm:prSet>
      <dgm:spPr/>
    </dgm:pt>
    <dgm:pt modelId="{55A0C0DB-F117-4B7B-B03C-5166206FC727}" type="pres">
      <dgm:prSet presAssocID="{39A62113-6402-471B-8EAD-4229A9496487}" presName="spaceBetweenRectangles" presStyleCnt="0"/>
      <dgm:spPr/>
    </dgm:pt>
    <dgm:pt modelId="{FB9E487B-96E2-4293-93C7-5BD78B891827}" type="pres">
      <dgm:prSet presAssocID="{5C2E2E51-C93B-41EC-B2E6-B0C0B5298EA2}" presName="parentLin" presStyleCnt="0"/>
      <dgm:spPr/>
    </dgm:pt>
    <dgm:pt modelId="{691025AD-2D9F-4CB5-9F22-EA3489F2A731}" type="pres">
      <dgm:prSet presAssocID="{5C2E2E51-C93B-41EC-B2E6-B0C0B5298EA2}" presName="parentLeftMargin" presStyleLbl="node1" presStyleIdx="1" presStyleCnt="3"/>
      <dgm:spPr/>
    </dgm:pt>
    <dgm:pt modelId="{95A3E453-EE0B-4753-B5B7-BE02271958F2}" type="pres">
      <dgm:prSet presAssocID="{5C2E2E51-C93B-41EC-B2E6-B0C0B5298EA2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2D2EE1B-B716-4357-9FDC-204E9759E1DF}" type="pres">
      <dgm:prSet presAssocID="{5C2E2E51-C93B-41EC-B2E6-B0C0B5298EA2}" presName="negativeSpace" presStyleCnt="0"/>
      <dgm:spPr/>
    </dgm:pt>
    <dgm:pt modelId="{D76FDF68-40F0-4A83-90EE-799E52F1FB4B}" type="pres">
      <dgm:prSet presAssocID="{5C2E2E51-C93B-41EC-B2E6-B0C0B5298EA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68A9125-769B-4630-A1D9-A8ECF84E9A4B}" type="presOf" srcId="{E3DBBDEE-3DCF-4ADA-AC86-5246BC09F75B}" destId="{87E530DE-3A4D-4D3F-87C1-F43F34A06FD0}" srcOrd="1" destOrd="0" presId="urn:microsoft.com/office/officeart/2005/8/layout/list1"/>
    <dgm:cxn modelId="{2800D92A-349B-4BA3-96DC-4776426A4174}" type="presOf" srcId="{5ED11EFF-FFE8-40F4-A87F-7FD54F591B77}" destId="{F47AF8AE-8D9F-4D39-BBA2-0CC63EDAB818}" srcOrd="0" destOrd="0" presId="urn:microsoft.com/office/officeart/2005/8/layout/list1"/>
    <dgm:cxn modelId="{73366837-995D-4634-A73F-9C3C874D3CA5}" type="presOf" srcId="{3318F1DD-16B7-41B2-BD06-36931BD08C83}" destId="{D76FDF68-40F0-4A83-90EE-799E52F1FB4B}" srcOrd="0" destOrd="0" presId="urn:microsoft.com/office/officeart/2005/8/layout/list1"/>
    <dgm:cxn modelId="{0238BD3C-6A7D-44EE-82B6-DA038753ECF4}" type="presOf" srcId="{6DA653A6-7C16-465D-A39C-1BF56A043794}" destId="{D76FDF68-40F0-4A83-90EE-799E52F1FB4B}" srcOrd="0" destOrd="3" presId="urn:microsoft.com/office/officeart/2005/8/layout/list1"/>
    <dgm:cxn modelId="{667EC35B-27F3-40D0-BAEE-18E7B514D164}" type="presOf" srcId="{5BE689CA-AB1A-4795-8219-AE9DACEACB05}" destId="{93D0928F-37DD-45AE-92CF-41EFF8D730E7}" srcOrd="1" destOrd="0" presId="urn:microsoft.com/office/officeart/2005/8/layout/list1"/>
    <dgm:cxn modelId="{A3973C44-FF42-4BD7-BFFB-F2CBB6C3EF8A}" type="presOf" srcId="{B48E2735-A882-4CA3-893C-9608CE2A77AA}" destId="{D76FDF68-40F0-4A83-90EE-799E52F1FB4B}" srcOrd="0" destOrd="1" presId="urn:microsoft.com/office/officeart/2005/8/layout/list1"/>
    <dgm:cxn modelId="{5187C249-14CE-47DE-B482-CAF4FA712AFA}" type="presOf" srcId="{5C2E2E51-C93B-41EC-B2E6-B0C0B5298EA2}" destId="{691025AD-2D9F-4CB5-9F22-EA3489F2A731}" srcOrd="0" destOrd="0" presId="urn:microsoft.com/office/officeart/2005/8/layout/list1"/>
    <dgm:cxn modelId="{7CF95A6D-7C32-467D-80A6-113DA53366D5}" type="presOf" srcId="{3D01CDA5-F36F-4423-BDD5-471537FF14C3}" destId="{D76FDF68-40F0-4A83-90EE-799E52F1FB4B}" srcOrd="0" destOrd="2" presId="urn:microsoft.com/office/officeart/2005/8/layout/list1"/>
    <dgm:cxn modelId="{107E4684-A3E2-40D1-B85C-7E24D45EDB96}" srcId="{5BE689CA-AB1A-4795-8219-AE9DACEACB05}" destId="{5ED11EFF-FFE8-40F4-A87F-7FD54F591B77}" srcOrd="0" destOrd="0" parTransId="{12D0E999-F5C2-4054-9171-560CC448189C}" sibTransId="{7E460601-7A5B-4A40-80EF-F3ACEA019476}"/>
    <dgm:cxn modelId="{98926286-4EA6-4058-A0D7-BE861EDADCB3}" srcId="{5C2E2E51-C93B-41EC-B2E6-B0C0B5298EA2}" destId="{3D01CDA5-F36F-4423-BDD5-471537FF14C3}" srcOrd="2" destOrd="0" parTransId="{A397CD95-5B08-4C9B-9C13-7CC85B83FC45}" sibTransId="{99B21883-8D15-41BC-926E-246967F8962A}"/>
    <dgm:cxn modelId="{53852196-868E-4576-BCCE-E18FE2257E61}" srcId="{5C2E2E51-C93B-41EC-B2E6-B0C0B5298EA2}" destId="{B48E2735-A882-4CA3-893C-9608CE2A77AA}" srcOrd="1" destOrd="0" parTransId="{D4829663-10EF-4F9F-BD16-054E1AD6826D}" sibTransId="{681BBC66-DDE6-4C4E-96A9-981627D52D3B}"/>
    <dgm:cxn modelId="{B5D1C096-A825-4090-A62C-0BECD16EA678}" srcId="{9E063129-D48D-4217-A418-ACCD06CE65CF}" destId="{E3DBBDEE-3DCF-4ADA-AC86-5246BC09F75B}" srcOrd="0" destOrd="0" parTransId="{75596EA8-8B3D-42E0-BEF2-0343BEA43B71}" sibTransId="{F8C558C2-EE29-46D2-BABC-A755A1A67F5E}"/>
    <dgm:cxn modelId="{54E04C97-57A6-4829-9A00-FB4B6E0DB43D}" srcId="{5C2E2E51-C93B-41EC-B2E6-B0C0B5298EA2}" destId="{3318F1DD-16B7-41B2-BD06-36931BD08C83}" srcOrd="0" destOrd="0" parTransId="{A0C7B39E-1A23-43C5-BF1E-296F14DE35A0}" sibTransId="{2EC1086C-0882-42A2-911E-45945C982064}"/>
    <dgm:cxn modelId="{3D8139A7-BB70-4B4E-8A4D-E1BE0E9160EA}" type="presOf" srcId="{2BE91B37-C6F4-4118-9A79-1066B9F64C30}" destId="{F47AF8AE-8D9F-4D39-BBA2-0CC63EDAB818}" srcOrd="0" destOrd="1" presId="urn:microsoft.com/office/officeart/2005/8/layout/list1"/>
    <dgm:cxn modelId="{E8D635AD-A45D-4C2D-B686-40025B431344}" srcId="{5BE689CA-AB1A-4795-8219-AE9DACEACB05}" destId="{2BE91B37-C6F4-4118-9A79-1066B9F64C30}" srcOrd="1" destOrd="0" parTransId="{B3EB836B-2303-43FB-8C37-F77DA4C66061}" sibTransId="{B583077D-A6EB-4148-9BC5-C75F35F56E4A}"/>
    <dgm:cxn modelId="{5BA5E3AE-E7C1-4366-AE79-C41565892C4A}" type="presOf" srcId="{9E063129-D48D-4217-A418-ACCD06CE65CF}" destId="{897D863C-016D-44F3-9B65-E28BBD63CFC7}" srcOrd="0" destOrd="0" presId="urn:microsoft.com/office/officeart/2005/8/layout/list1"/>
    <dgm:cxn modelId="{6F5CCBC3-FF30-4CC7-995F-A86117F81073}" srcId="{9E063129-D48D-4217-A418-ACCD06CE65CF}" destId="{5C2E2E51-C93B-41EC-B2E6-B0C0B5298EA2}" srcOrd="2" destOrd="0" parTransId="{43E21245-1B40-4299-ABD6-55255401E3E0}" sibTransId="{99764DAA-5D65-46BE-A7F3-FD1F7BEC361F}"/>
    <dgm:cxn modelId="{9ED631CF-3B6F-4ABE-A197-17FF73F20871}" srcId="{9E063129-D48D-4217-A418-ACCD06CE65CF}" destId="{5BE689CA-AB1A-4795-8219-AE9DACEACB05}" srcOrd="1" destOrd="0" parTransId="{82E0190C-CB7D-474B-B6A1-BFF4200C89BD}" sibTransId="{39A62113-6402-471B-8EAD-4229A9496487}"/>
    <dgm:cxn modelId="{FF138AD2-63D8-481B-A753-9F2A6603CEC3}" srcId="{5C2E2E51-C93B-41EC-B2E6-B0C0B5298EA2}" destId="{6DA653A6-7C16-465D-A39C-1BF56A043794}" srcOrd="3" destOrd="0" parTransId="{00D3487E-CCA7-4948-A126-1C5CC6D26D67}" sibTransId="{A7EE6DEA-FB35-4276-9226-A457318E1C0A}"/>
    <dgm:cxn modelId="{4858CBD7-5FFB-489E-A610-105551B046B9}" type="presOf" srcId="{E3DBBDEE-3DCF-4ADA-AC86-5246BC09F75B}" destId="{6EF65804-B7EE-45D4-9C23-CE3EA63CB33F}" srcOrd="0" destOrd="0" presId="urn:microsoft.com/office/officeart/2005/8/layout/list1"/>
    <dgm:cxn modelId="{BC8DE8DC-3B68-42D3-ACAF-A6892FDFA9B4}" type="presOf" srcId="{5C2E2E51-C93B-41EC-B2E6-B0C0B5298EA2}" destId="{95A3E453-EE0B-4753-B5B7-BE02271958F2}" srcOrd="1" destOrd="0" presId="urn:microsoft.com/office/officeart/2005/8/layout/list1"/>
    <dgm:cxn modelId="{3FE838E1-2011-47A6-877E-D8C6E4595CED}" type="presOf" srcId="{5BE689CA-AB1A-4795-8219-AE9DACEACB05}" destId="{296EF488-0A70-4D7F-BCC3-E8235A2E7A3D}" srcOrd="0" destOrd="0" presId="urn:microsoft.com/office/officeart/2005/8/layout/list1"/>
    <dgm:cxn modelId="{C81E89FD-743B-41F8-A84D-1D57BABBBA37}" type="presParOf" srcId="{897D863C-016D-44F3-9B65-E28BBD63CFC7}" destId="{E2A0A576-6ECC-46BA-9699-04C6FB851CF0}" srcOrd="0" destOrd="0" presId="urn:microsoft.com/office/officeart/2005/8/layout/list1"/>
    <dgm:cxn modelId="{D01423FF-5090-43BA-B9D9-AAA71824CD34}" type="presParOf" srcId="{E2A0A576-6ECC-46BA-9699-04C6FB851CF0}" destId="{6EF65804-B7EE-45D4-9C23-CE3EA63CB33F}" srcOrd="0" destOrd="0" presId="urn:microsoft.com/office/officeart/2005/8/layout/list1"/>
    <dgm:cxn modelId="{0266BFF8-CDE0-4A25-82F5-146F6485C96A}" type="presParOf" srcId="{E2A0A576-6ECC-46BA-9699-04C6FB851CF0}" destId="{87E530DE-3A4D-4D3F-87C1-F43F34A06FD0}" srcOrd="1" destOrd="0" presId="urn:microsoft.com/office/officeart/2005/8/layout/list1"/>
    <dgm:cxn modelId="{80AAD1E1-49F0-40E0-8CDE-C3EEB2C5F610}" type="presParOf" srcId="{897D863C-016D-44F3-9B65-E28BBD63CFC7}" destId="{39FA126E-2CDF-4EDC-8E29-91FED42222DD}" srcOrd="1" destOrd="0" presId="urn:microsoft.com/office/officeart/2005/8/layout/list1"/>
    <dgm:cxn modelId="{886FFA7B-913F-455B-9305-AAE078FFF7C4}" type="presParOf" srcId="{897D863C-016D-44F3-9B65-E28BBD63CFC7}" destId="{AD1E9AD5-0371-4761-B33D-3E1457A6DF8C}" srcOrd="2" destOrd="0" presId="urn:microsoft.com/office/officeart/2005/8/layout/list1"/>
    <dgm:cxn modelId="{012491D7-311B-491C-94C2-353C94AC6978}" type="presParOf" srcId="{897D863C-016D-44F3-9B65-E28BBD63CFC7}" destId="{981D59E9-3708-4E25-A08D-368CEDBFA2D4}" srcOrd="3" destOrd="0" presId="urn:microsoft.com/office/officeart/2005/8/layout/list1"/>
    <dgm:cxn modelId="{C4E71A1E-76B4-4773-A025-9F5EAF287DA7}" type="presParOf" srcId="{897D863C-016D-44F3-9B65-E28BBD63CFC7}" destId="{9637490C-2A0E-484C-B7E8-FB7261A092A1}" srcOrd="4" destOrd="0" presId="urn:microsoft.com/office/officeart/2005/8/layout/list1"/>
    <dgm:cxn modelId="{6A394CC3-098B-45C1-B14D-CB7CE79F0155}" type="presParOf" srcId="{9637490C-2A0E-484C-B7E8-FB7261A092A1}" destId="{296EF488-0A70-4D7F-BCC3-E8235A2E7A3D}" srcOrd="0" destOrd="0" presId="urn:microsoft.com/office/officeart/2005/8/layout/list1"/>
    <dgm:cxn modelId="{01DC1270-F68E-4C32-816E-4DEFFB9AFF86}" type="presParOf" srcId="{9637490C-2A0E-484C-B7E8-FB7261A092A1}" destId="{93D0928F-37DD-45AE-92CF-41EFF8D730E7}" srcOrd="1" destOrd="0" presId="urn:microsoft.com/office/officeart/2005/8/layout/list1"/>
    <dgm:cxn modelId="{80BF1045-5236-493F-9407-FEC376720B6C}" type="presParOf" srcId="{897D863C-016D-44F3-9B65-E28BBD63CFC7}" destId="{8E369A50-6E1B-45D5-BAA9-B9605C1A5326}" srcOrd="5" destOrd="0" presId="urn:microsoft.com/office/officeart/2005/8/layout/list1"/>
    <dgm:cxn modelId="{12F01368-C5BC-4386-9865-1A381DE0427D}" type="presParOf" srcId="{897D863C-016D-44F3-9B65-E28BBD63CFC7}" destId="{F47AF8AE-8D9F-4D39-BBA2-0CC63EDAB818}" srcOrd="6" destOrd="0" presId="urn:microsoft.com/office/officeart/2005/8/layout/list1"/>
    <dgm:cxn modelId="{6BB32FCE-8327-4835-A64B-4F76790FF991}" type="presParOf" srcId="{897D863C-016D-44F3-9B65-E28BBD63CFC7}" destId="{55A0C0DB-F117-4B7B-B03C-5166206FC727}" srcOrd="7" destOrd="0" presId="urn:microsoft.com/office/officeart/2005/8/layout/list1"/>
    <dgm:cxn modelId="{238BF120-3E07-4843-BBE4-2913230C1FE1}" type="presParOf" srcId="{897D863C-016D-44F3-9B65-E28BBD63CFC7}" destId="{FB9E487B-96E2-4293-93C7-5BD78B891827}" srcOrd="8" destOrd="0" presId="urn:microsoft.com/office/officeart/2005/8/layout/list1"/>
    <dgm:cxn modelId="{B8E62799-44F2-45D3-9BD7-18204775639F}" type="presParOf" srcId="{FB9E487B-96E2-4293-93C7-5BD78B891827}" destId="{691025AD-2D9F-4CB5-9F22-EA3489F2A731}" srcOrd="0" destOrd="0" presId="urn:microsoft.com/office/officeart/2005/8/layout/list1"/>
    <dgm:cxn modelId="{51BA953A-36AF-4604-B6C1-0BE59CDF1706}" type="presParOf" srcId="{FB9E487B-96E2-4293-93C7-5BD78B891827}" destId="{95A3E453-EE0B-4753-B5B7-BE02271958F2}" srcOrd="1" destOrd="0" presId="urn:microsoft.com/office/officeart/2005/8/layout/list1"/>
    <dgm:cxn modelId="{6465163A-EBD6-4AC7-AA5F-88379FAAD589}" type="presParOf" srcId="{897D863C-016D-44F3-9B65-E28BBD63CFC7}" destId="{02D2EE1B-B716-4357-9FDC-204E9759E1DF}" srcOrd="9" destOrd="0" presId="urn:microsoft.com/office/officeart/2005/8/layout/list1"/>
    <dgm:cxn modelId="{F4356942-5B72-4A2A-BB15-B128F12EA2D2}" type="presParOf" srcId="{897D863C-016D-44F3-9B65-E28BBD63CFC7}" destId="{D76FDF68-40F0-4A83-90EE-799E52F1FB4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2FB2882-A9F0-4C32-B070-346EC6762AD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F2F071A-8E1C-4EB0-933E-413A172C623F}">
      <dgm:prSet/>
      <dgm:spPr/>
      <dgm:t>
        <a:bodyPr/>
        <a:lstStyle/>
        <a:p>
          <a:r>
            <a:rPr lang="en-US"/>
            <a:t>Are you ‘trading’?</a:t>
          </a:r>
          <a:endParaRPr lang="en-GB"/>
        </a:p>
      </dgm:t>
    </dgm:pt>
    <dgm:pt modelId="{EB13B458-1B73-420C-9781-7887D87E0DCD}" type="parTrans" cxnId="{476950F1-08F3-414D-8855-2BFCE2721431}">
      <dgm:prSet/>
      <dgm:spPr/>
      <dgm:t>
        <a:bodyPr/>
        <a:lstStyle/>
        <a:p>
          <a:endParaRPr lang="en-GB"/>
        </a:p>
      </dgm:t>
    </dgm:pt>
    <dgm:pt modelId="{ABC02AF6-7C4F-4A6E-81DB-2106179EC9F2}" type="sibTrans" cxnId="{476950F1-08F3-414D-8855-2BFCE2721431}">
      <dgm:prSet/>
      <dgm:spPr/>
      <dgm:t>
        <a:bodyPr/>
        <a:lstStyle/>
        <a:p>
          <a:endParaRPr lang="en-GB"/>
        </a:p>
      </dgm:t>
    </dgm:pt>
    <dgm:pt modelId="{1F80023B-9A53-4447-9F74-371DAEF1CFCD}">
      <dgm:prSet/>
      <dgm:spPr>
        <a:solidFill>
          <a:schemeClr val="accent3"/>
        </a:solidFill>
      </dgm:spPr>
      <dgm:t>
        <a:bodyPr/>
        <a:lstStyle/>
        <a:p>
          <a:r>
            <a:rPr lang="en-US"/>
            <a:t>No = no need to tell or pay tax</a:t>
          </a:r>
          <a:endParaRPr lang="en-GB"/>
        </a:p>
      </dgm:t>
    </dgm:pt>
    <dgm:pt modelId="{F6A4DE2D-1A69-4968-B1EB-7A7BDD8D980E}" type="parTrans" cxnId="{AA881792-1C2E-4A94-8374-C659E250C5FC}">
      <dgm:prSet/>
      <dgm:spPr/>
      <dgm:t>
        <a:bodyPr/>
        <a:lstStyle/>
        <a:p>
          <a:endParaRPr lang="en-GB"/>
        </a:p>
      </dgm:t>
    </dgm:pt>
    <dgm:pt modelId="{AFF43D5F-A60C-417C-9083-397EADCB4B5E}" type="sibTrans" cxnId="{AA881792-1C2E-4A94-8374-C659E250C5FC}">
      <dgm:prSet/>
      <dgm:spPr/>
      <dgm:t>
        <a:bodyPr/>
        <a:lstStyle/>
        <a:p>
          <a:endParaRPr lang="en-GB"/>
        </a:p>
      </dgm:t>
    </dgm:pt>
    <dgm:pt modelId="{B9C90952-76D7-45C8-95DF-C8651A260EB3}">
      <dgm:prSet/>
      <dgm:spPr/>
      <dgm:t>
        <a:bodyPr/>
        <a:lstStyle/>
        <a:p>
          <a:r>
            <a:rPr lang="en-US"/>
            <a:t>Yes – how much do you earn?</a:t>
          </a:r>
          <a:endParaRPr lang="en-GB"/>
        </a:p>
      </dgm:t>
    </dgm:pt>
    <dgm:pt modelId="{2CA6EE37-8C6F-4384-8343-B039470FF2A1}" type="parTrans" cxnId="{73E89E36-A855-4123-8C47-AFBC7ADC4A80}">
      <dgm:prSet/>
      <dgm:spPr/>
      <dgm:t>
        <a:bodyPr/>
        <a:lstStyle/>
        <a:p>
          <a:endParaRPr lang="en-GB"/>
        </a:p>
      </dgm:t>
    </dgm:pt>
    <dgm:pt modelId="{78718520-14B2-4479-9C49-D0B73E007789}" type="sibTrans" cxnId="{73E89E36-A855-4123-8C47-AFBC7ADC4A80}">
      <dgm:prSet/>
      <dgm:spPr/>
      <dgm:t>
        <a:bodyPr/>
        <a:lstStyle/>
        <a:p>
          <a:endParaRPr lang="en-GB"/>
        </a:p>
      </dgm:t>
    </dgm:pt>
    <dgm:pt modelId="{E4C44130-08E9-4528-9546-EDECB945E1DD}">
      <dgm:prSet/>
      <dgm:spPr>
        <a:solidFill>
          <a:schemeClr val="accent3"/>
        </a:solidFill>
      </dgm:spPr>
      <dgm:t>
        <a:bodyPr/>
        <a:lstStyle/>
        <a:p>
          <a:r>
            <a:rPr lang="en-US" dirty="0"/>
            <a:t>Less than £1k = no need to tell or pay tax</a:t>
          </a:r>
          <a:endParaRPr lang="en-GB" dirty="0"/>
        </a:p>
      </dgm:t>
    </dgm:pt>
    <dgm:pt modelId="{4FBF93AB-0479-4811-B328-0C473AA80DC0}" type="parTrans" cxnId="{D53DBCB5-D8BC-4854-B56E-1576B38D8EFC}">
      <dgm:prSet/>
      <dgm:spPr/>
      <dgm:t>
        <a:bodyPr/>
        <a:lstStyle/>
        <a:p>
          <a:endParaRPr lang="en-GB"/>
        </a:p>
      </dgm:t>
    </dgm:pt>
    <dgm:pt modelId="{DB6F01CE-B138-4405-9B95-455A528C6313}" type="sibTrans" cxnId="{D53DBCB5-D8BC-4854-B56E-1576B38D8EFC}">
      <dgm:prSet/>
      <dgm:spPr/>
      <dgm:t>
        <a:bodyPr/>
        <a:lstStyle/>
        <a:p>
          <a:endParaRPr lang="en-GB"/>
        </a:p>
      </dgm:t>
    </dgm:pt>
    <dgm:pt modelId="{C0989C55-F892-4CB0-9BCD-AA2B88C52F77}">
      <dgm:prSet/>
      <dgm:spPr>
        <a:solidFill>
          <a:schemeClr val="accent4"/>
        </a:solidFill>
      </dgm:spPr>
      <dgm:t>
        <a:bodyPr/>
        <a:lstStyle/>
        <a:p>
          <a:r>
            <a:rPr lang="en-US" dirty="0"/>
            <a:t>Over £1k = tell HMRC</a:t>
          </a:r>
          <a:endParaRPr lang="en-GB" dirty="0"/>
        </a:p>
      </dgm:t>
    </dgm:pt>
    <dgm:pt modelId="{5F719259-26BE-41BE-8468-4CBB530B5EA0}" type="parTrans" cxnId="{A9C6334E-45AF-4666-949E-5873DFD508AB}">
      <dgm:prSet/>
      <dgm:spPr/>
      <dgm:t>
        <a:bodyPr/>
        <a:lstStyle/>
        <a:p>
          <a:endParaRPr lang="en-GB"/>
        </a:p>
      </dgm:t>
    </dgm:pt>
    <dgm:pt modelId="{1F04D6E8-9367-47FE-8F0B-5598DBE85CE7}" type="sibTrans" cxnId="{A9C6334E-45AF-4666-949E-5873DFD508AB}">
      <dgm:prSet/>
      <dgm:spPr/>
      <dgm:t>
        <a:bodyPr/>
        <a:lstStyle/>
        <a:p>
          <a:endParaRPr lang="en-GB"/>
        </a:p>
      </dgm:t>
    </dgm:pt>
    <dgm:pt modelId="{8254D72F-C9EA-4B81-AD23-10E3F6E08D75}" type="pres">
      <dgm:prSet presAssocID="{A2FB2882-A9F0-4C32-B070-346EC6762AD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72782FC-A31E-4999-97B2-5424EF5E4CB0}" type="pres">
      <dgm:prSet presAssocID="{2F2F071A-8E1C-4EB0-933E-413A172C623F}" presName="root1" presStyleCnt="0"/>
      <dgm:spPr/>
    </dgm:pt>
    <dgm:pt modelId="{2240F8A1-E041-4302-AEA3-3C26BE616B3A}" type="pres">
      <dgm:prSet presAssocID="{2F2F071A-8E1C-4EB0-933E-413A172C623F}" presName="LevelOneTextNode" presStyleLbl="node0" presStyleIdx="0" presStyleCnt="1">
        <dgm:presLayoutVars>
          <dgm:chPref val="3"/>
        </dgm:presLayoutVars>
      </dgm:prSet>
      <dgm:spPr/>
    </dgm:pt>
    <dgm:pt modelId="{C47CFEF4-B90A-4C7E-8B21-6250E795D0FA}" type="pres">
      <dgm:prSet presAssocID="{2F2F071A-8E1C-4EB0-933E-413A172C623F}" presName="level2hierChild" presStyleCnt="0"/>
      <dgm:spPr/>
    </dgm:pt>
    <dgm:pt modelId="{E0BF2DEA-1C84-4F34-942C-325D85C0C58C}" type="pres">
      <dgm:prSet presAssocID="{F6A4DE2D-1A69-4968-B1EB-7A7BDD8D980E}" presName="conn2-1" presStyleLbl="parChTrans1D2" presStyleIdx="0" presStyleCnt="2"/>
      <dgm:spPr/>
    </dgm:pt>
    <dgm:pt modelId="{80D056DB-A3F3-430F-906A-03CEAAF97D8E}" type="pres">
      <dgm:prSet presAssocID="{F6A4DE2D-1A69-4968-B1EB-7A7BDD8D980E}" presName="connTx" presStyleLbl="parChTrans1D2" presStyleIdx="0" presStyleCnt="2"/>
      <dgm:spPr/>
    </dgm:pt>
    <dgm:pt modelId="{5685F151-1F84-439A-9CB9-511A889C9482}" type="pres">
      <dgm:prSet presAssocID="{1F80023B-9A53-4447-9F74-371DAEF1CFCD}" presName="root2" presStyleCnt="0"/>
      <dgm:spPr/>
    </dgm:pt>
    <dgm:pt modelId="{CDE6738D-60C9-400E-961D-653FDF5E2CC8}" type="pres">
      <dgm:prSet presAssocID="{1F80023B-9A53-4447-9F74-371DAEF1CFCD}" presName="LevelTwoTextNode" presStyleLbl="node2" presStyleIdx="0" presStyleCnt="2">
        <dgm:presLayoutVars>
          <dgm:chPref val="3"/>
        </dgm:presLayoutVars>
      </dgm:prSet>
      <dgm:spPr/>
    </dgm:pt>
    <dgm:pt modelId="{34EA9DBE-ED08-4E5F-B37F-8218E42BC0AD}" type="pres">
      <dgm:prSet presAssocID="{1F80023B-9A53-4447-9F74-371DAEF1CFCD}" presName="level3hierChild" presStyleCnt="0"/>
      <dgm:spPr/>
    </dgm:pt>
    <dgm:pt modelId="{61932F73-D92D-4F2F-A50E-ECC09FBB7F03}" type="pres">
      <dgm:prSet presAssocID="{2CA6EE37-8C6F-4384-8343-B039470FF2A1}" presName="conn2-1" presStyleLbl="parChTrans1D2" presStyleIdx="1" presStyleCnt="2"/>
      <dgm:spPr/>
    </dgm:pt>
    <dgm:pt modelId="{D7BA0F72-029D-496A-8EEB-1079987A88F0}" type="pres">
      <dgm:prSet presAssocID="{2CA6EE37-8C6F-4384-8343-B039470FF2A1}" presName="connTx" presStyleLbl="parChTrans1D2" presStyleIdx="1" presStyleCnt="2"/>
      <dgm:spPr/>
    </dgm:pt>
    <dgm:pt modelId="{27FB09FF-1CC9-452E-841F-428673028584}" type="pres">
      <dgm:prSet presAssocID="{B9C90952-76D7-45C8-95DF-C8651A260EB3}" presName="root2" presStyleCnt="0"/>
      <dgm:spPr/>
    </dgm:pt>
    <dgm:pt modelId="{4B631B27-3456-47AA-A742-80DA38737B05}" type="pres">
      <dgm:prSet presAssocID="{B9C90952-76D7-45C8-95DF-C8651A260EB3}" presName="LevelTwoTextNode" presStyleLbl="node2" presStyleIdx="1" presStyleCnt="2">
        <dgm:presLayoutVars>
          <dgm:chPref val="3"/>
        </dgm:presLayoutVars>
      </dgm:prSet>
      <dgm:spPr/>
    </dgm:pt>
    <dgm:pt modelId="{B39CF656-7AEF-44B3-8475-FC8A89E6E540}" type="pres">
      <dgm:prSet presAssocID="{B9C90952-76D7-45C8-95DF-C8651A260EB3}" presName="level3hierChild" presStyleCnt="0"/>
      <dgm:spPr/>
    </dgm:pt>
    <dgm:pt modelId="{83A3500D-0141-451D-A9F0-896E4B5A41BF}" type="pres">
      <dgm:prSet presAssocID="{4FBF93AB-0479-4811-B328-0C473AA80DC0}" presName="conn2-1" presStyleLbl="parChTrans1D3" presStyleIdx="0" presStyleCnt="2"/>
      <dgm:spPr/>
    </dgm:pt>
    <dgm:pt modelId="{CAA2D1FF-DB06-4234-B603-9F0CA349A531}" type="pres">
      <dgm:prSet presAssocID="{4FBF93AB-0479-4811-B328-0C473AA80DC0}" presName="connTx" presStyleLbl="parChTrans1D3" presStyleIdx="0" presStyleCnt="2"/>
      <dgm:spPr/>
    </dgm:pt>
    <dgm:pt modelId="{3F5F9CD7-BDDB-4A88-9C83-F5C47CFCFDBF}" type="pres">
      <dgm:prSet presAssocID="{E4C44130-08E9-4528-9546-EDECB945E1DD}" presName="root2" presStyleCnt="0"/>
      <dgm:spPr/>
    </dgm:pt>
    <dgm:pt modelId="{BFEB1252-A78D-433B-B2EC-4BC69D42800D}" type="pres">
      <dgm:prSet presAssocID="{E4C44130-08E9-4528-9546-EDECB945E1DD}" presName="LevelTwoTextNode" presStyleLbl="node3" presStyleIdx="0" presStyleCnt="2">
        <dgm:presLayoutVars>
          <dgm:chPref val="3"/>
        </dgm:presLayoutVars>
      </dgm:prSet>
      <dgm:spPr/>
    </dgm:pt>
    <dgm:pt modelId="{11D7C3F4-4810-4DB5-913A-F9E17046CDA4}" type="pres">
      <dgm:prSet presAssocID="{E4C44130-08E9-4528-9546-EDECB945E1DD}" presName="level3hierChild" presStyleCnt="0"/>
      <dgm:spPr/>
    </dgm:pt>
    <dgm:pt modelId="{C05E4317-F784-4156-9937-3B92C54636FC}" type="pres">
      <dgm:prSet presAssocID="{5F719259-26BE-41BE-8468-4CBB530B5EA0}" presName="conn2-1" presStyleLbl="parChTrans1D3" presStyleIdx="1" presStyleCnt="2"/>
      <dgm:spPr/>
    </dgm:pt>
    <dgm:pt modelId="{DA9CE2E3-2216-487C-BE1A-08911696E3D3}" type="pres">
      <dgm:prSet presAssocID="{5F719259-26BE-41BE-8468-4CBB530B5EA0}" presName="connTx" presStyleLbl="parChTrans1D3" presStyleIdx="1" presStyleCnt="2"/>
      <dgm:spPr/>
    </dgm:pt>
    <dgm:pt modelId="{4A5A0B99-E683-4CEF-94EE-E7560B20F4AE}" type="pres">
      <dgm:prSet presAssocID="{C0989C55-F892-4CB0-9BCD-AA2B88C52F77}" presName="root2" presStyleCnt="0"/>
      <dgm:spPr/>
    </dgm:pt>
    <dgm:pt modelId="{5C584614-C087-4551-BDD1-4FD50F4D1458}" type="pres">
      <dgm:prSet presAssocID="{C0989C55-F892-4CB0-9BCD-AA2B88C52F77}" presName="LevelTwoTextNode" presStyleLbl="node3" presStyleIdx="1" presStyleCnt="2">
        <dgm:presLayoutVars>
          <dgm:chPref val="3"/>
        </dgm:presLayoutVars>
      </dgm:prSet>
      <dgm:spPr/>
    </dgm:pt>
    <dgm:pt modelId="{24931596-3135-48C0-9662-AE75A232FD49}" type="pres">
      <dgm:prSet presAssocID="{C0989C55-F892-4CB0-9BCD-AA2B88C52F77}" presName="level3hierChild" presStyleCnt="0"/>
      <dgm:spPr/>
    </dgm:pt>
  </dgm:ptLst>
  <dgm:cxnLst>
    <dgm:cxn modelId="{FE6EA612-C03B-4E36-9672-4C847849A719}" type="presOf" srcId="{2F2F071A-8E1C-4EB0-933E-413A172C623F}" destId="{2240F8A1-E041-4302-AEA3-3C26BE616B3A}" srcOrd="0" destOrd="0" presId="urn:microsoft.com/office/officeart/2005/8/layout/hierarchy2"/>
    <dgm:cxn modelId="{73E89E36-A855-4123-8C47-AFBC7ADC4A80}" srcId="{2F2F071A-8E1C-4EB0-933E-413A172C623F}" destId="{B9C90952-76D7-45C8-95DF-C8651A260EB3}" srcOrd="1" destOrd="0" parTransId="{2CA6EE37-8C6F-4384-8343-B039470FF2A1}" sibTransId="{78718520-14B2-4479-9C49-D0B73E007789}"/>
    <dgm:cxn modelId="{3812E748-8F7C-4B0E-8D09-A3F07A316394}" type="presOf" srcId="{F6A4DE2D-1A69-4968-B1EB-7A7BDD8D980E}" destId="{80D056DB-A3F3-430F-906A-03CEAAF97D8E}" srcOrd="1" destOrd="0" presId="urn:microsoft.com/office/officeart/2005/8/layout/hierarchy2"/>
    <dgm:cxn modelId="{1A3D726D-73C7-44BF-AFDC-2253ECEABA37}" type="presOf" srcId="{2CA6EE37-8C6F-4384-8343-B039470FF2A1}" destId="{D7BA0F72-029D-496A-8EEB-1079987A88F0}" srcOrd="1" destOrd="0" presId="urn:microsoft.com/office/officeart/2005/8/layout/hierarchy2"/>
    <dgm:cxn modelId="{A9C6334E-45AF-4666-949E-5873DFD508AB}" srcId="{B9C90952-76D7-45C8-95DF-C8651A260EB3}" destId="{C0989C55-F892-4CB0-9BCD-AA2B88C52F77}" srcOrd="1" destOrd="0" parTransId="{5F719259-26BE-41BE-8468-4CBB530B5EA0}" sibTransId="{1F04D6E8-9367-47FE-8F0B-5598DBE85CE7}"/>
    <dgm:cxn modelId="{AEE7FB51-2378-49E7-89C1-0DAB9C294163}" type="presOf" srcId="{4FBF93AB-0479-4811-B328-0C473AA80DC0}" destId="{CAA2D1FF-DB06-4234-B603-9F0CA349A531}" srcOrd="1" destOrd="0" presId="urn:microsoft.com/office/officeart/2005/8/layout/hierarchy2"/>
    <dgm:cxn modelId="{CBC94352-EF6E-4450-A260-C36378722505}" type="presOf" srcId="{5F719259-26BE-41BE-8468-4CBB530B5EA0}" destId="{C05E4317-F784-4156-9937-3B92C54636FC}" srcOrd="0" destOrd="0" presId="urn:microsoft.com/office/officeart/2005/8/layout/hierarchy2"/>
    <dgm:cxn modelId="{30ECE053-0C3B-4919-A83B-7AFF5A2C1F19}" type="presOf" srcId="{A2FB2882-A9F0-4C32-B070-346EC6762ADF}" destId="{8254D72F-C9EA-4B81-AD23-10E3F6E08D75}" srcOrd="0" destOrd="0" presId="urn:microsoft.com/office/officeart/2005/8/layout/hierarchy2"/>
    <dgm:cxn modelId="{97853D75-77B6-4E16-BF5D-B6136F02747A}" type="presOf" srcId="{F6A4DE2D-1A69-4968-B1EB-7A7BDD8D980E}" destId="{E0BF2DEA-1C84-4F34-942C-325D85C0C58C}" srcOrd="0" destOrd="0" presId="urn:microsoft.com/office/officeart/2005/8/layout/hierarchy2"/>
    <dgm:cxn modelId="{D813BE5A-0D82-48E5-8F4C-BF846BB3EDAF}" type="presOf" srcId="{C0989C55-F892-4CB0-9BCD-AA2B88C52F77}" destId="{5C584614-C087-4551-BDD1-4FD50F4D1458}" srcOrd="0" destOrd="0" presId="urn:microsoft.com/office/officeart/2005/8/layout/hierarchy2"/>
    <dgm:cxn modelId="{88CCC35A-6BF1-4145-96CA-2898A3281909}" type="presOf" srcId="{4FBF93AB-0479-4811-B328-0C473AA80DC0}" destId="{83A3500D-0141-451D-A9F0-896E4B5A41BF}" srcOrd="0" destOrd="0" presId="urn:microsoft.com/office/officeart/2005/8/layout/hierarchy2"/>
    <dgm:cxn modelId="{BA018985-6656-4E99-8334-2029E69DC339}" type="presOf" srcId="{1F80023B-9A53-4447-9F74-371DAEF1CFCD}" destId="{CDE6738D-60C9-400E-961D-653FDF5E2CC8}" srcOrd="0" destOrd="0" presId="urn:microsoft.com/office/officeart/2005/8/layout/hierarchy2"/>
    <dgm:cxn modelId="{47F18A91-3AAB-4C6A-B312-C2DBB888610A}" type="presOf" srcId="{B9C90952-76D7-45C8-95DF-C8651A260EB3}" destId="{4B631B27-3456-47AA-A742-80DA38737B05}" srcOrd="0" destOrd="0" presId="urn:microsoft.com/office/officeart/2005/8/layout/hierarchy2"/>
    <dgm:cxn modelId="{AA881792-1C2E-4A94-8374-C659E250C5FC}" srcId="{2F2F071A-8E1C-4EB0-933E-413A172C623F}" destId="{1F80023B-9A53-4447-9F74-371DAEF1CFCD}" srcOrd="0" destOrd="0" parTransId="{F6A4DE2D-1A69-4968-B1EB-7A7BDD8D980E}" sibTransId="{AFF43D5F-A60C-417C-9083-397EADCB4B5E}"/>
    <dgm:cxn modelId="{D53DBCB5-D8BC-4854-B56E-1576B38D8EFC}" srcId="{B9C90952-76D7-45C8-95DF-C8651A260EB3}" destId="{E4C44130-08E9-4528-9546-EDECB945E1DD}" srcOrd="0" destOrd="0" parTransId="{4FBF93AB-0479-4811-B328-0C473AA80DC0}" sibTransId="{DB6F01CE-B138-4405-9B95-455A528C6313}"/>
    <dgm:cxn modelId="{9254AECA-9B3F-4AAF-8E9C-F20CC415CCC2}" type="presOf" srcId="{2CA6EE37-8C6F-4384-8343-B039470FF2A1}" destId="{61932F73-D92D-4F2F-A50E-ECC09FBB7F03}" srcOrd="0" destOrd="0" presId="urn:microsoft.com/office/officeart/2005/8/layout/hierarchy2"/>
    <dgm:cxn modelId="{AFABD0D1-6624-4183-A288-BF691F1A8805}" type="presOf" srcId="{E4C44130-08E9-4528-9546-EDECB945E1DD}" destId="{BFEB1252-A78D-433B-B2EC-4BC69D42800D}" srcOrd="0" destOrd="0" presId="urn:microsoft.com/office/officeart/2005/8/layout/hierarchy2"/>
    <dgm:cxn modelId="{476950F1-08F3-414D-8855-2BFCE2721431}" srcId="{A2FB2882-A9F0-4C32-B070-346EC6762ADF}" destId="{2F2F071A-8E1C-4EB0-933E-413A172C623F}" srcOrd="0" destOrd="0" parTransId="{EB13B458-1B73-420C-9781-7887D87E0DCD}" sibTransId="{ABC02AF6-7C4F-4A6E-81DB-2106179EC9F2}"/>
    <dgm:cxn modelId="{69CB77FA-5815-4015-AC4C-877B8F3F451A}" type="presOf" srcId="{5F719259-26BE-41BE-8468-4CBB530B5EA0}" destId="{DA9CE2E3-2216-487C-BE1A-08911696E3D3}" srcOrd="1" destOrd="0" presId="urn:microsoft.com/office/officeart/2005/8/layout/hierarchy2"/>
    <dgm:cxn modelId="{D3047759-1458-4891-9BC1-69EC1D06E6E2}" type="presParOf" srcId="{8254D72F-C9EA-4B81-AD23-10E3F6E08D75}" destId="{C72782FC-A31E-4999-97B2-5424EF5E4CB0}" srcOrd="0" destOrd="0" presId="urn:microsoft.com/office/officeart/2005/8/layout/hierarchy2"/>
    <dgm:cxn modelId="{75389457-D454-401B-8ACB-097B401F3A96}" type="presParOf" srcId="{C72782FC-A31E-4999-97B2-5424EF5E4CB0}" destId="{2240F8A1-E041-4302-AEA3-3C26BE616B3A}" srcOrd="0" destOrd="0" presId="urn:microsoft.com/office/officeart/2005/8/layout/hierarchy2"/>
    <dgm:cxn modelId="{9C0E1017-1392-4836-9577-69F290D4FC63}" type="presParOf" srcId="{C72782FC-A31E-4999-97B2-5424EF5E4CB0}" destId="{C47CFEF4-B90A-4C7E-8B21-6250E795D0FA}" srcOrd="1" destOrd="0" presId="urn:microsoft.com/office/officeart/2005/8/layout/hierarchy2"/>
    <dgm:cxn modelId="{4C55A054-8B39-4DDB-8CF3-51457A8303CA}" type="presParOf" srcId="{C47CFEF4-B90A-4C7E-8B21-6250E795D0FA}" destId="{E0BF2DEA-1C84-4F34-942C-325D85C0C58C}" srcOrd="0" destOrd="0" presId="urn:microsoft.com/office/officeart/2005/8/layout/hierarchy2"/>
    <dgm:cxn modelId="{663D2CEB-67C0-450A-A562-6CC384D5468F}" type="presParOf" srcId="{E0BF2DEA-1C84-4F34-942C-325D85C0C58C}" destId="{80D056DB-A3F3-430F-906A-03CEAAF97D8E}" srcOrd="0" destOrd="0" presId="urn:microsoft.com/office/officeart/2005/8/layout/hierarchy2"/>
    <dgm:cxn modelId="{4B51EC8A-5CC4-47CF-9FA7-AE7919CCDABE}" type="presParOf" srcId="{C47CFEF4-B90A-4C7E-8B21-6250E795D0FA}" destId="{5685F151-1F84-439A-9CB9-511A889C9482}" srcOrd="1" destOrd="0" presId="urn:microsoft.com/office/officeart/2005/8/layout/hierarchy2"/>
    <dgm:cxn modelId="{85A34CAB-8B21-4AF0-B9C5-DF822073E88B}" type="presParOf" srcId="{5685F151-1F84-439A-9CB9-511A889C9482}" destId="{CDE6738D-60C9-400E-961D-653FDF5E2CC8}" srcOrd="0" destOrd="0" presId="urn:microsoft.com/office/officeart/2005/8/layout/hierarchy2"/>
    <dgm:cxn modelId="{09F3785C-2D06-4EDE-A99B-647224647A78}" type="presParOf" srcId="{5685F151-1F84-439A-9CB9-511A889C9482}" destId="{34EA9DBE-ED08-4E5F-B37F-8218E42BC0AD}" srcOrd="1" destOrd="0" presId="urn:microsoft.com/office/officeart/2005/8/layout/hierarchy2"/>
    <dgm:cxn modelId="{D07C5111-9428-4896-8E93-005256CE69E6}" type="presParOf" srcId="{C47CFEF4-B90A-4C7E-8B21-6250E795D0FA}" destId="{61932F73-D92D-4F2F-A50E-ECC09FBB7F03}" srcOrd="2" destOrd="0" presId="urn:microsoft.com/office/officeart/2005/8/layout/hierarchy2"/>
    <dgm:cxn modelId="{A220506A-391C-40B4-976F-EFC310CE77E3}" type="presParOf" srcId="{61932F73-D92D-4F2F-A50E-ECC09FBB7F03}" destId="{D7BA0F72-029D-496A-8EEB-1079987A88F0}" srcOrd="0" destOrd="0" presId="urn:microsoft.com/office/officeart/2005/8/layout/hierarchy2"/>
    <dgm:cxn modelId="{8302C256-67C4-4FF8-BDCE-70F5AB35A968}" type="presParOf" srcId="{C47CFEF4-B90A-4C7E-8B21-6250E795D0FA}" destId="{27FB09FF-1CC9-452E-841F-428673028584}" srcOrd="3" destOrd="0" presId="urn:microsoft.com/office/officeart/2005/8/layout/hierarchy2"/>
    <dgm:cxn modelId="{05303DE2-9AD2-43BE-A939-27F78C3C221D}" type="presParOf" srcId="{27FB09FF-1CC9-452E-841F-428673028584}" destId="{4B631B27-3456-47AA-A742-80DA38737B05}" srcOrd="0" destOrd="0" presId="urn:microsoft.com/office/officeart/2005/8/layout/hierarchy2"/>
    <dgm:cxn modelId="{C214F684-77AE-4ED4-86A6-DBBF2839F7CE}" type="presParOf" srcId="{27FB09FF-1CC9-452E-841F-428673028584}" destId="{B39CF656-7AEF-44B3-8475-FC8A89E6E540}" srcOrd="1" destOrd="0" presId="urn:microsoft.com/office/officeart/2005/8/layout/hierarchy2"/>
    <dgm:cxn modelId="{5A08C7DD-5788-411F-976D-890F8F3754C3}" type="presParOf" srcId="{B39CF656-7AEF-44B3-8475-FC8A89E6E540}" destId="{83A3500D-0141-451D-A9F0-896E4B5A41BF}" srcOrd="0" destOrd="0" presId="urn:microsoft.com/office/officeart/2005/8/layout/hierarchy2"/>
    <dgm:cxn modelId="{90A82475-6D6E-4832-BC72-A5DD9FB118C5}" type="presParOf" srcId="{83A3500D-0141-451D-A9F0-896E4B5A41BF}" destId="{CAA2D1FF-DB06-4234-B603-9F0CA349A531}" srcOrd="0" destOrd="0" presId="urn:microsoft.com/office/officeart/2005/8/layout/hierarchy2"/>
    <dgm:cxn modelId="{8823511E-9CE2-4C36-806A-CD9C8C11592F}" type="presParOf" srcId="{B39CF656-7AEF-44B3-8475-FC8A89E6E540}" destId="{3F5F9CD7-BDDB-4A88-9C83-F5C47CFCFDBF}" srcOrd="1" destOrd="0" presId="urn:microsoft.com/office/officeart/2005/8/layout/hierarchy2"/>
    <dgm:cxn modelId="{160238F3-0ECB-4EF0-8105-EB15504EC731}" type="presParOf" srcId="{3F5F9CD7-BDDB-4A88-9C83-F5C47CFCFDBF}" destId="{BFEB1252-A78D-433B-B2EC-4BC69D42800D}" srcOrd="0" destOrd="0" presId="urn:microsoft.com/office/officeart/2005/8/layout/hierarchy2"/>
    <dgm:cxn modelId="{13781339-00D5-440E-BF68-92DE2907F160}" type="presParOf" srcId="{3F5F9CD7-BDDB-4A88-9C83-F5C47CFCFDBF}" destId="{11D7C3F4-4810-4DB5-913A-F9E17046CDA4}" srcOrd="1" destOrd="0" presId="urn:microsoft.com/office/officeart/2005/8/layout/hierarchy2"/>
    <dgm:cxn modelId="{6C34BC70-3A79-4ECC-95B3-D6FDD0D40B7D}" type="presParOf" srcId="{B39CF656-7AEF-44B3-8475-FC8A89E6E540}" destId="{C05E4317-F784-4156-9937-3B92C54636FC}" srcOrd="2" destOrd="0" presId="urn:microsoft.com/office/officeart/2005/8/layout/hierarchy2"/>
    <dgm:cxn modelId="{D6DEF72B-879E-437E-877A-CA2C7AFB47CB}" type="presParOf" srcId="{C05E4317-F784-4156-9937-3B92C54636FC}" destId="{DA9CE2E3-2216-487C-BE1A-08911696E3D3}" srcOrd="0" destOrd="0" presId="urn:microsoft.com/office/officeart/2005/8/layout/hierarchy2"/>
    <dgm:cxn modelId="{23877ABA-1CA1-4315-8F80-DD7951B7C52F}" type="presParOf" srcId="{B39CF656-7AEF-44B3-8475-FC8A89E6E540}" destId="{4A5A0B99-E683-4CEF-94EE-E7560B20F4AE}" srcOrd="3" destOrd="0" presId="urn:microsoft.com/office/officeart/2005/8/layout/hierarchy2"/>
    <dgm:cxn modelId="{8371AAAD-2C57-4C9D-BF59-0915C6C34ECC}" type="presParOf" srcId="{4A5A0B99-E683-4CEF-94EE-E7560B20F4AE}" destId="{5C584614-C087-4551-BDD1-4FD50F4D1458}" srcOrd="0" destOrd="0" presId="urn:microsoft.com/office/officeart/2005/8/layout/hierarchy2"/>
    <dgm:cxn modelId="{8E8BA082-67D9-4B4E-964C-5BCF3913C7D0}" type="presParOf" srcId="{4A5A0B99-E683-4CEF-94EE-E7560B20F4AE}" destId="{24931596-3135-48C0-9662-AE75A232FD4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3415BB0-FD43-4E9D-A8E8-EB1661010121}" type="doc">
      <dgm:prSet loTypeId="urn:microsoft.com/office/officeart/2018/2/layout/IconLabelList" loCatId="icon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704B010-1EE4-41A9-8DE7-611BCE395F7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/>
            <a:t>Selling old clothes on Vinted </a:t>
          </a:r>
        </a:p>
      </dgm:t>
    </dgm:pt>
    <dgm:pt modelId="{F452211D-61D3-463E-A008-3CD691E2542C}" type="parTrans" cxnId="{65A91BEF-C502-478D-B1C3-4AF7CA273D14}">
      <dgm:prSet/>
      <dgm:spPr/>
      <dgm:t>
        <a:bodyPr/>
        <a:lstStyle/>
        <a:p>
          <a:endParaRPr lang="en-US" sz="3200"/>
        </a:p>
      </dgm:t>
    </dgm:pt>
    <dgm:pt modelId="{247396A7-BCA4-417F-B129-F10ECB6F3BA1}" type="sibTrans" cxnId="{65A91BEF-C502-478D-B1C3-4AF7CA273D14}">
      <dgm:prSet/>
      <dgm:spPr/>
      <dgm:t>
        <a:bodyPr/>
        <a:lstStyle/>
        <a:p>
          <a:endParaRPr lang="en-US" sz="3200"/>
        </a:p>
      </dgm:t>
    </dgm:pt>
    <dgm:pt modelId="{19C66692-E958-4D1E-8F34-D7541EB954C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Started dog walking - expect to make £5,000 a year</a:t>
          </a:r>
        </a:p>
      </dgm:t>
    </dgm:pt>
    <dgm:pt modelId="{1D6DBCB4-8946-44C9-8279-BAC6058324C2}" type="parTrans" cxnId="{DA31B132-49F8-42A9-8633-FD59EDA1BEA0}">
      <dgm:prSet/>
      <dgm:spPr/>
      <dgm:t>
        <a:bodyPr/>
        <a:lstStyle/>
        <a:p>
          <a:endParaRPr lang="en-US" sz="3200"/>
        </a:p>
      </dgm:t>
    </dgm:pt>
    <dgm:pt modelId="{3ED8CA21-4DF5-4C08-927D-666FCC32763C}" type="sibTrans" cxnId="{DA31B132-49F8-42A9-8633-FD59EDA1BEA0}">
      <dgm:prSet/>
      <dgm:spPr/>
      <dgm:t>
        <a:bodyPr/>
        <a:lstStyle/>
        <a:p>
          <a:endParaRPr lang="en-US" sz="3200"/>
        </a:p>
      </dgm:t>
    </dgm:pt>
    <dgm:pt modelId="{ADC47EE1-3026-4913-8FF5-42EB1B090F9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Selling </a:t>
          </a:r>
          <a:r>
            <a:rPr lang="en-US" sz="2800" dirty="0" err="1"/>
            <a:t>customised</a:t>
          </a:r>
          <a:r>
            <a:rPr lang="en-US" sz="2800" dirty="0"/>
            <a:t> items on eBay - expect to make £900 a year</a:t>
          </a:r>
        </a:p>
      </dgm:t>
    </dgm:pt>
    <dgm:pt modelId="{FA2F9FEC-8242-4CAD-AFD6-7999D453712D}" type="parTrans" cxnId="{1CA09795-C9EE-4FEF-84FD-EFC84B415CB4}">
      <dgm:prSet/>
      <dgm:spPr/>
      <dgm:t>
        <a:bodyPr/>
        <a:lstStyle/>
        <a:p>
          <a:endParaRPr lang="en-US" sz="3200"/>
        </a:p>
      </dgm:t>
    </dgm:pt>
    <dgm:pt modelId="{2C221962-E097-4A6A-9750-B328CACDD32B}" type="sibTrans" cxnId="{1CA09795-C9EE-4FEF-84FD-EFC84B415CB4}">
      <dgm:prSet/>
      <dgm:spPr/>
      <dgm:t>
        <a:bodyPr/>
        <a:lstStyle/>
        <a:p>
          <a:endParaRPr lang="en-US" sz="3200"/>
        </a:p>
      </dgm:t>
    </dgm:pt>
    <dgm:pt modelId="{E6836746-D838-4620-B582-53335FE82EB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/>
            <a:t>Influencer receiving freebies in exchange for publicity</a:t>
          </a:r>
        </a:p>
      </dgm:t>
    </dgm:pt>
    <dgm:pt modelId="{D0FB70A7-C579-43DF-A750-5A314350A4C3}" type="parTrans" cxnId="{4EEC5094-709C-434C-ACE1-CCB66D893460}">
      <dgm:prSet/>
      <dgm:spPr/>
      <dgm:t>
        <a:bodyPr/>
        <a:lstStyle/>
        <a:p>
          <a:endParaRPr lang="en-US" sz="3200"/>
        </a:p>
      </dgm:t>
    </dgm:pt>
    <dgm:pt modelId="{EE238E7A-5193-410C-8CA2-E4BC3335EF5E}" type="sibTrans" cxnId="{4EEC5094-709C-434C-ACE1-CCB66D893460}">
      <dgm:prSet/>
      <dgm:spPr/>
      <dgm:t>
        <a:bodyPr/>
        <a:lstStyle/>
        <a:p>
          <a:endParaRPr lang="en-US" sz="3200"/>
        </a:p>
      </dgm:t>
    </dgm:pt>
    <dgm:pt modelId="{8ABB1758-EA70-4625-8A9D-73251B6B5559}" type="pres">
      <dgm:prSet presAssocID="{93415BB0-FD43-4E9D-A8E8-EB1661010121}" presName="root" presStyleCnt="0">
        <dgm:presLayoutVars>
          <dgm:dir/>
          <dgm:resizeHandles val="exact"/>
        </dgm:presLayoutVars>
      </dgm:prSet>
      <dgm:spPr/>
    </dgm:pt>
    <dgm:pt modelId="{C3627710-F855-4530-AA51-667F6C91E694}" type="pres">
      <dgm:prSet presAssocID="{0704B010-1EE4-41A9-8DE7-611BCE395F7D}" presName="compNode" presStyleCnt="0"/>
      <dgm:spPr/>
    </dgm:pt>
    <dgm:pt modelId="{FB9B9B1B-4A7A-4D3F-B4F0-2713B5F81E74}" type="pres">
      <dgm:prSet presAssocID="{0704B010-1EE4-41A9-8DE7-611BCE395F7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hirt"/>
        </a:ext>
      </dgm:extLst>
    </dgm:pt>
    <dgm:pt modelId="{7A1405D8-3F93-4B4C-BCDE-CDF19ACFE39B}" type="pres">
      <dgm:prSet presAssocID="{0704B010-1EE4-41A9-8DE7-611BCE395F7D}" presName="spaceRect" presStyleCnt="0"/>
      <dgm:spPr/>
    </dgm:pt>
    <dgm:pt modelId="{F0B58D30-ED77-4F58-A481-562921158120}" type="pres">
      <dgm:prSet presAssocID="{0704B010-1EE4-41A9-8DE7-611BCE395F7D}" presName="textRect" presStyleLbl="revTx" presStyleIdx="0" presStyleCnt="4">
        <dgm:presLayoutVars>
          <dgm:chMax val="1"/>
          <dgm:chPref val="1"/>
        </dgm:presLayoutVars>
      </dgm:prSet>
      <dgm:spPr/>
    </dgm:pt>
    <dgm:pt modelId="{2813DDD7-6FFE-4DF0-B264-5C10E39F1C24}" type="pres">
      <dgm:prSet presAssocID="{247396A7-BCA4-417F-B129-F10ECB6F3BA1}" presName="sibTrans" presStyleCnt="0"/>
      <dgm:spPr/>
    </dgm:pt>
    <dgm:pt modelId="{AF3446A0-A4A6-4618-95D8-903EC5FC1722}" type="pres">
      <dgm:prSet presAssocID="{19C66692-E958-4D1E-8F34-D7541EB954CC}" presName="compNode" presStyleCnt="0"/>
      <dgm:spPr/>
    </dgm:pt>
    <dgm:pt modelId="{DA8357D6-2A97-44DC-8EAA-F473E920C2C2}" type="pres">
      <dgm:prSet presAssocID="{19C66692-E958-4D1E-8F34-D7541EB954C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g"/>
        </a:ext>
      </dgm:extLst>
    </dgm:pt>
    <dgm:pt modelId="{858A53B3-AB6F-41AC-84C9-6327479092D2}" type="pres">
      <dgm:prSet presAssocID="{19C66692-E958-4D1E-8F34-D7541EB954CC}" presName="spaceRect" presStyleCnt="0"/>
      <dgm:spPr/>
    </dgm:pt>
    <dgm:pt modelId="{21408448-42A9-4DD6-BF75-70A8C9845581}" type="pres">
      <dgm:prSet presAssocID="{19C66692-E958-4D1E-8F34-D7541EB954CC}" presName="textRect" presStyleLbl="revTx" presStyleIdx="1" presStyleCnt="4">
        <dgm:presLayoutVars>
          <dgm:chMax val="1"/>
          <dgm:chPref val="1"/>
        </dgm:presLayoutVars>
      </dgm:prSet>
      <dgm:spPr/>
    </dgm:pt>
    <dgm:pt modelId="{22359A67-07CB-42A2-9115-1847E5A422A7}" type="pres">
      <dgm:prSet presAssocID="{3ED8CA21-4DF5-4C08-927D-666FCC32763C}" presName="sibTrans" presStyleCnt="0"/>
      <dgm:spPr/>
    </dgm:pt>
    <dgm:pt modelId="{E593A9D3-A439-41ED-80E5-1D8DE11BEF9F}" type="pres">
      <dgm:prSet presAssocID="{ADC47EE1-3026-4913-8FF5-42EB1B090F90}" presName="compNode" presStyleCnt="0"/>
      <dgm:spPr/>
    </dgm:pt>
    <dgm:pt modelId="{55BDB78D-ED08-4FC6-A2CC-22809880A020}" type="pres">
      <dgm:prSet presAssocID="{ADC47EE1-3026-4913-8FF5-42EB1B090F9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g"/>
        </a:ext>
      </dgm:extLst>
    </dgm:pt>
    <dgm:pt modelId="{4433B09A-EA7C-400D-A9AE-6A463F52C418}" type="pres">
      <dgm:prSet presAssocID="{ADC47EE1-3026-4913-8FF5-42EB1B090F90}" presName="spaceRect" presStyleCnt="0"/>
      <dgm:spPr/>
    </dgm:pt>
    <dgm:pt modelId="{3860B7F9-4633-4661-A5AD-4B073959D351}" type="pres">
      <dgm:prSet presAssocID="{ADC47EE1-3026-4913-8FF5-42EB1B090F90}" presName="textRect" presStyleLbl="revTx" presStyleIdx="2" presStyleCnt="4">
        <dgm:presLayoutVars>
          <dgm:chMax val="1"/>
          <dgm:chPref val="1"/>
        </dgm:presLayoutVars>
      </dgm:prSet>
      <dgm:spPr/>
    </dgm:pt>
    <dgm:pt modelId="{B947DB88-9E5B-47BC-AD24-C78293B7CD65}" type="pres">
      <dgm:prSet presAssocID="{2C221962-E097-4A6A-9750-B328CACDD32B}" presName="sibTrans" presStyleCnt="0"/>
      <dgm:spPr/>
    </dgm:pt>
    <dgm:pt modelId="{F2B1EF2C-7043-4A55-B91D-50A5B09775EC}" type="pres">
      <dgm:prSet presAssocID="{E6836746-D838-4620-B582-53335FE82EB2}" presName="compNode" presStyleCnt="0"/>
      <dgm:spPr/>
    </dgm:pt>
    <dgm:pt modelId="{13F99FF1-A3D2-4B90-8560-7C2335DE5E81}" type="pres">
      <dgm:prSet presAssocID="{E6836746-D838-4620-B582-53335FE82EB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73FFF35A-EC95-4E2E-A624-4CC7C6688053}" type="pres">
      <dgm:prSet presAssocID="{E6836746-D838-4620-B582-53335FE82EB2}" presName="spaceRect" presStyleCnt="0"/>
      <dgm:spPr/>
    </dgm:pt>
    <dgm:pt modelId="{DC870DE4-C258-4F20-9227-6FAF6FCD891B}" type="pres">
      <dgm:prSet presAssocID="{E6836746-D838-4620-B582-53335FE82EB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FDDE814-1DC2-48FA-9B57-E876CD65BE22}" type="presOf" srcId="{19C66692-E958-4D1E-8F34-D7541EB954CC}" destId="{21408448-42A9-4DD6-BF75-70A8C9845581}" srcOrd="0" destOrd="0" presId="urn:microsoft.com/office/officeart/2018/2/layout/IconLabelList"/>
    <dgm:cxn modelId="{DA31B132-49F8-42A9-8633-FD59EDA1BEA0}" srcId="{93415BB0-FD43-4E9D-A8E8-EB1661010121}" destId="{19C66692-E958-4D1E-8F34-D7541EB954CC}" srcOrd="1" destOrd="0" parTransId="{1D6DBCB4-8946-44C9-8279-BAC6058324C2}" sibTransId="{3ED8CA21-4DF5-4C08-927D-666FCC32763C}"/>
    <dgm:cxn modelId="{8F5B1161-AD11-4C08-927B-1773E139CC8B}" type="presOf" srcId="{ADC47EE1-3026-4913-8FF5-42EB1B090F90}" destId="{3860B7F9-4633-4661-A5AD-4B073959D351}" srcOrd="0" destOrd="0" presId="urn:microsoft.com/office/officeart/2018/2/layout/IconLabelList"/>
    <dgm:cxn modelId="{4EEC5094-709C-434C-ACE1-CCB66D893460}" srcId="{93415BB0-FD43-4E9D-A8E8-EB1661010121}" destId="{E6836746-D838-4620-B582-53335FE82EB2}" srcOrd="3" destOrd="0" parTransId="{D0FB70A7-C579-43DF-A750-5A314350A4C3}" sibTransId="{EE238E7A-5193-410C-8CA2-E4BC3335EF5E}"/>
    <dgm:cxn modelId="{1CA09795-C9EE-4FEF-84FD-EFC84B415CB4}" srcId="{93415BB0-FD43-4E9D-A8E8-EB1661010121}" destId="{ADC47EE1-3026-4913-8FF5-42EB1B090F90}" srcOrd="2" destOrd="0" parTransId="{FA2F9FEC-8242-4CAD-AFD6-7999D453712D}" sibTransId="{2C221962-E097-4A6A-9750-B328CACDD32B}"/>
    <dgm:cxn modelId="{5B5EEE99-DF00-499C-A17A-D92866EC2BFD}" type="presOf" srcId="{93415BB0-FD43-4E9D-A8E8-EB1661010121}" destId="{8ABB1758-EA70-4625-8A9D-73251B6B5559}" srcOrd="0" destOrd="0" presId="urn:microsoft.com/office/officeart/2018/2/layout/IconLabelList"/>
    <dgm:cxn modelId="{E0F54DAD-50A2-4DDD-8185-073571B85B88}" type="presOf" srcId="{E6836746-D838-4620-B582-53335FE82EB2}" destId="{DC870DE4-C258-4F20-9227-6FAF6FCD891B}" srcOrd="0" destOrd="0" presId="urn:microsoft.com/office/officeart/2018/2/layout/IconLabelList"/>
    <dgm:cxn modelId="{DA55C2C8-4BEC-48EF-A6E3-8914331AE064}" type="presOf" srcId="{0704B010-1EE4-41A9-8DE7-611BCE395F7D}" destId="{F0B58D30-ED77-4F58-A481-562921158120}" srcOrd="0" destOrd="0" presId="urn:microsoft.com/office/officeart/2018/2/layout/IconLabelList"/>
    <dgm:cxn modelId="{65A91BEF-C502-478D-B1C3-4AF7CA273D14}" srcId="{93415BB0-FD43-4E9D-A8E8-EB1661010121}" destId="{0704B010-1EE4-41A9-8DE7-611BCE395F7D}" srcOrd="0" destOrd="0" parTransId="{F452211D-61D3-463E-A008-3CD691E2542C}" sibTransId="{247396A7-BCA4-417F-B129-F10ECB6F3BA1}"/>
    <dgm:cxn modelId="{FF4D9C64-A47F-4F62-8370-7FBF35001E78}" type="presParOf" srcId="{8ABB1758-EA70-4625-8A9D-73251B6B5559}" destId="{C3627710-F855-4530-AA51-667F6C91E694}" srcOrd="0" destOrd="0" presId="urn:microsoft.com/office/officeart/2018/2/layout/IconLabelList"/>
    <dgm:cxn modelId="{1FB1F62A-406C-4619-AEA4-2EC194CEE598}" type="presParOf" srcId="{C3627710-F855-4530-AA51-667F6C91E694}" destId="{FB9B9B1B-4A7A-4D3F-B4F0-2713B5F81E74}" srcOrd="0" destOrd="0" presId="urn:microsoft.com/office/officeart/2018/2/layout/IconLabelList"/>
    <dgm:cxn modelId="{89D9CC4F-8D74-42EE-9326-7FE000689C54}" type="presParOf" srcId="{C3627710-F855-4530-AA51-667F6C91E694}" destId="{7A1405D8-3F93-4B4C-BCDE-CDF19ACFE39B}" srcOrd="1" destOrd="0" presId="urn:microsoft.com/office/officeart/2018/2/layout/IconLabelList"/>
    <dgm:cxn modelId="{3F917A94-D3E8-4C33-94E6-48C478658D87}" type="presParOf" srcId="{C3627710-F855-4530-AA51-667F6C91E694}" destId="{F0B58D30-ED77-4F58-A481-562921158120}" srcOrd="2" destOrd="0" presId="urn:microsoft.com/office/officeart/2018/2/layout/IconLabelList"/>
    <dgm:cxn modelId="{0B16D44D-298D-4008-90B7-A7B0190A89E2}" type="presParOf" srcId="{8ABB1758-EA70-4625-8A9D-73251B6B5559}" destId="{2813DDD7-6FFE-4DF0-B264-5C10E39F1C24}" srcOrd="1" destOrd="0" presId="urn:microsoft.com/office/officeart/2018/2/layout/IconLabelList"/>
    <dgm:cxn modelId="{B6068673-BD8F-4170-B8B7-3B4F8847CEB1}" type="presParOf" srcId="{8ABB1758-EA70-4625-8A9D-73251B6B5559}" destId="{AF3446A0-A4A6-4618-95D8-903EC5FC1722}" srcOrd="2" destOrd="0" presId="urn:microsoft.com/office/officeart/2018/2/layout/IconLabelList"/>
    <dgm:cxn modelId="{9A72E068-62A8-4088-B73E-2BE6416D7EA7}" type="presParOf" srcId="{AF3446A0-A4A6-4618-95D8-903EC5FC1722}" destId="{DA8357D6-2A97-44DC-8EAA-F473E920C2C2}" srcOrd="0" destOrd="0" presId="urn:microsoft.com/office/officeart/2018/2/layout/IconLabelList"/>
    <dgm:cxn modelId="{1554BD19-BFBE-40E6-B04A-7D62463C321A}" type="presParOf" srcId="{AF3446A0-A4A6-4618-95D8-903EC5FC1722}" destId="{858A53B3-AB6F-41AC-84C9-6327479092D2}" srcOrd="1" destOrd="0" presId="urn:microsoft.com/office/officeart/2018/2/layout/IconLabelList"/>
    <dgm:cxn modelId="{63BC8B67-8CB5-4D8C-85D5-B69026F069C9}" type="presParOf" srcId="{AF3446A0-A4A6-4618-95D8-903EC5FC1722}" destId="{21408448-42A9-4DD6-BF75-70A8C9845581}" srcOrd="2" destOrd="0" presId="urn:microsoft.com/office/officeart/2018/2/layout/IconLabelList"/>
    <dgm:cxn modelId="{BA5E4D17-1220-4439-8B76-41A8105CE904}" type="presParOf" srcId="{8ABB1758-EA70-4625-8A9D-73251B6B5559}" destId="{22359A67-07CB-42A2-9115-1847E5A422A7}" srcOrd="3" destOrd="0" presId="urn:microsoft.com/office/officeart/2018/2/layout/IconLabelList"/>
    <dgm:cxn modelId="{01BAC9B9-FA3C-4B51-BB3B-1F08A1FC0EDA}" type="presParOf" srcId="{8ABB1758-EA70-4625-8A9D-73251B6B5559}" destId="{E593A9D3-A439-41ED-80E5-1D8DE11BEF9F}" srcOrd="4" destOrd="0" presId="urn:microsoft.com/office/officeart/2018/2/layout/IconLabelList"/>
    <dgm:cxn modelId="{5A056AB7-B3DD-47A7-9893-3FD42D15F860}" type="presParOf" srcId="{E593A9D3-A439-41ED-80E5-1D8DE11BEF9F}" destId="{55BDB78D-ED08-4FC6-A2CC-22809880A020}" srcOrd="0" destOrd="0" presId="urn:microsoft.com/office/officeart/2018/2/layout/IconLabelList"/>
    <dgm:cxn modelId="{2328B72F-1A10-4705-8791-357CA4AAAB31}" type="presParOf" srcId="{E593A9D3-A439-41ED-80E5-1D8DE11BEF9F}" destId="{4433B09A-EA7C-400D-A9AE-6A463F52C418}" srcOrd="1" destOrd="0" presId="urn:microsoft.com/office/officeart/2018/2/layout/IconLabelList"/>
    <dgm:cxn modelId="{DBC10CC8-ACFF-4A4E-B23B-B8CDCC0DE18C}" type="presParOf" srcId="{E593A9D3-A439-41ED-80E5-1D8DE11BEF9F}" destId="{3860B7F9-4633-4661-A5AD-4B073959D351}" srcOrd="2" destOrd="0" presId="urn:microsoft.com/office/officeart/2018/2/layout/IconLabelList"/>
    <dgm:cxn modelId="{3BCCA2B4-99D4-4D42-A89B-BBED4C40A642}" type="presParOf" srcId="{8ABB1758-EA70-4625-8A9D-73251B6B5559}" destId="{B947DB88-9E5B-47BC-AD24-C78293B7CD65}" srcOrd="5" destOrd="0" presId="urn:microsoft.com/office/officeart/2018/2/layout/IconLabelList"/>
    <dgm:cxn modelId="{6039EEC3-16FD-4EF4-A96F-C6CE7BC73E4D}" type="presParOf" srcId="{8ABB1758-EA70-4625-8A9D-73251B6B5559}" destId="{F2B1EF2C-7043-4A55-B91D-50A5B09775EC}" srcOrd="6" destOrd="0" presId="urn:microsoft.com/office/officeart/2018/2/layout/IconLabelList"/>
    <dgm:cxn modelId="{F90B24F3-2D5C-4AC8-9358-6D554901EAE0}" type="presParOf" srcId="{F2B1EF2C-7043-4A55-B91D-50A5B09775EC}" destId="{13F99FF1-A3D2-4B90-8560-7C2335DE5E81}" srcOrd="0" destOrd="0" presId="urn:microsoft.com/office/officeart/2018/2/layout/IconLabelList"/>
    <dgm:cxn modelId="{CEB4FEBF-2F30-4F83-8016-AFCB9E0BA5D9}" type="presParOf" srcId="{F2B1EF2C-7043-4A55-B91D-50A5B09775EC}" destId="{73FFF35A-EC95-4E2E-A624-4CC7C6688053}" srcOrd="1" destOrd="0" presId="urn:microsoft.com/office/officeart/2018/2/layout/IconLabelList"/>
    <dgm:cxn modelId="{F09608ED-4D85-49F3-8ACE-0629C619F91C}" type="presParOf" srcId="{F2B1EF2C-7043-4A55-B91D-50A5B09775EC}" destId="{DC870DE4-C258-4F20-9227-6FAF6FCD891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D1C1A4-58AF-47E6-BB71-7481668524D3}">
      <dsp:nvSpPr>
        <dsp:cNvPr id="0" name=""/>
        <dsp:cNvSpPr/>
      </dsp:nvSpPr>
      <dsp:spPr>
        <a:xfrm>
          <a:off x="2955776" y="0"/>
          <a:ext cx="4464496" cy="4464496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2B97F581-E343-49DB-9389-7BBAA144593C}">
      <dsp:nvSpPr>
        <dsp:cNvPr id="0" name=""/>
        <dsp:cNvSpPr/>
      </dsp:nvSpPr>
      <dsp:spPr>
        <a:xfrm>
          <a:off x="3379903" y="424127"/>
          <a:ext cx="1741153" cy="174115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£300m</a:t>
          </a:r>
          <a:endParaRPr lang="en-GB" sz="2700" kern="1200" dirty="0"/>
        </a:p>
      </dsp:txBody>
      <dsp:txXfrm>
        <a:off x="3464899" y="509123"/>
        <a:ext cx="1571161" cy="1571161"/>
      </dsp:txXfrm>
    </dsp:sp>
    <dsp:sp modelId="{A61CA4B5-616B-4731-B5EF-5002CD648C13}">
      <dsp:nvSpPr>
        <dsp:cNvPr id="0" name=""/>
        <dsp:cNvSpPr/>
      </dsp:nvSpPr>
      <dsp:spPr>
        <a:xfrm>
          <a:off x="5254991" y="424127"/>
          <a:ext cx="1741153" cy="174115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£2bn</a:t>
          </a:r>
          <a:endParaRPr lang="en-GB" sz="2700" kern="1200" dirty="0"/>
        </a:p>
      </dsp:txBody>
      <dsp:txXfrm>
        <a:off x="5339987" y="509123"/>
        <a:ext cx="1571161" cy="1571161"/>
      </dsp:txXfrm>
    </dsp:sp>
    <dsp:sp modelId="{D0B6B2A7-51E9-4E5F-B532-0F7724BF6289}">
      <dsp:nvSpPr>
        <dsp:cNvPr id="0" name=""/>
        <dsp:cNvSpPr/>
      </dsp:nvSpPr>
      <dsp:spPr>
        <a:xfrm>
          <a:off x="3379903" y="2299215"/>
          <a:ext cx="1741153" cy="174115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£850bn</a:t>
          </a:r>
          <a:endParaRPr lang="en-GB" sz="2700" kern="1200" dirty="0"/>
        </a:p>
      </dsp:txBody>
      <dsp:txXfrm>
        <a:off x="3464899" y="2384211"/>
        <a:ext cx="1571161" cy="1571161"/>
      </dsp:txXfrm>
    </dsp:sp>
    <dsp:sp modelId="{BB9A9DFE-3D48-4CB8-8E52-D9674945CD89}">
      <dsp:nvSpPr>
        <dsp:cNvPr id="0" name=""/>
        <dsp:cNvSpPr/>
      </dsp:nvSpPr>
      <dsp:spPr>
        <a:xfrm>
          <a:off x="5254991" y="2299215"/>
          <a:ext cx="1741153" cy="174115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£1,000bn</a:t>
          </a:r>
          <a:endParaRPr lang="en-GB" sz="2700" kern="1200" dirty="0"/>
        </a:p>
      </dsp:txBody>
      <dsp:txXfrm>
        <a:off x="5339987" y="2384211"/>
        <a:ext cx="1571161" cy="15711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D1C1A4-58AF-47E6-BB71-7481668524D3}">
      <dsp:nvSpPr>
        <dsp:cNvPr id="0" name=""/>
        <dsp:cNvSpPr/>
      </dsp:nvSpPr>
      <dsp:spPr>
        <a:xfrm>
          <a:off x="2955776" y="0"/>
          <a:ext cx="4464496" cy="4464496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2B97F581-E343-49DB-9389-7BBAA144593C}">
      <dsp:nvSpPr>
        <dsp:cNvPr id="0" name=""/>
        <dsp:cNvSpPr/>
      </dsp:nvSpPr>
      <dsp:spPr>
        <a:xfrm>
          <a:off x="3379903" y="424127"/>
          <a:ext cx="1741153" cy="174115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£300m</a:t>
          </a:r>
          <a:endParaRPr lang="en-GB" sz="2700" kern="1200" dirty="0"/>
        </a:p>
      </dsp:txBody>
      <dsp:txXfrm>
        <a:off x="3464899" y="509123"/>
        <a:ext cx="1571161" cy="1571161"/>
      </dsp:txXfrm>
    </dsp:sp>
    <dsp:sp modelId="{A61CA4B5-616B-4731-B5EF-5002CD648C13}">
      <dsp:nvSpPr>
        <dsp:cNvPr id="0" name=""/>
        <dsp:cNvSpPr/>
      </dsp:nvSpPr>
      <dsp:spPr>
        <a:xfrm>
          <a:off x="5254991" y="424127"/>
          <a:ext cx="1741153" cy="174115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£2bn</a:t>
          </a:r>
          <a:endParaRPr lang="en-GB" sz="2700" kern="1200" dirty="0"/>
        </a:p>
      </dsp:txBody>
      <dsp:txXfrm>
        <a:off x="5339987" y="509123"/>
        <a:ext cx="1571161" cy="1571161"/>
      </dsp:txXfrm>
    </dsp:sp>
    <dsp:sp modelId="{D0B6B2A7-51E9-4E5F-B532-0F7724BF6289}">
      <dsp:nvSpPr>
        <dsp:cNvPr id="0" name=""/>
        <dsp:cNvSpPr/>
      </dsp:nvSpPr>
      <dsp:spPr>
        <a:xfrm>
          <a:off x="3379903" y="2299215"/>
          <a:ext cx="1741153" cy="174115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£850bn</a:t>
          </a:r>
          <a:endParaRPr lang="en-GB" sz="2700" kern="1200" dirty="0"/>
        </a:p>
      </dsp:txBody>
      <dsp:txXfrm>
        <a:off x="3464899" y="2384211"/>
        <a:ext cx="1571161" cy="1571161"/>
      </dsp:txXfrm>
    </dsp:sp>
    <dsp:sp modelId="{BB9A9DFE-3D48-4CB8-8E52-D9674945CD89}">
      <dsp:nvSpPr>
        <dsp:cNvPr id="0" name=""/>
        <dsp:cNvSpPr/>
      </dsp:nvSpPr>
      <dsp:spPr>
        <a:xfrm>
          <a:off x="5254991" y="2299215"/>
          <a:ext cx="1741153" cy="174115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£1,000bn</a:t>
          </a:r>
          <a:endParaRPr lang="en-GB" sz="2700" kern="1200" dirty="0"/>
        </a:p>
      </dsp:txBody>
      <dsp:txXfrm>
        <a:off x="5339987" y="2384211"/>
        <a:ext cx="1571161" cy="15711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7AF5FA-6AC0-4C7F-86B4-B4C9C06D10D7}">
      <dsp:nvSpPr>
        <dsp:cNvPr id="0" name=""/>
        <dsp:cNvSpPr/>
      </dsp:nvSpPr>
      <dsp:spPr>
        <a:xfrm rot="5400000">
          <a:off x="4603540" y="-1854122"/>
          <a:ext cx="795935" cy="4707302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Collected by HMRC each year</a:t>
          </a:r>
        </a:p>
      </dsp:txBody>
      <dsp:txXfrm rot="-5400000">
        <a:off x="2647857" y="140415"/>
        <a:ext cx="4668448" cy="718227"/>
      </dsp:txXfrm>
    </dsp:sp>
    <dsp:sp modelId="{47867288-AA0C-48AF-B1AB-ECB5550A4DCE}">
      <dsp:nvSpPr>
        <dsp:cNvPr id="0" name=""/>
        <dsp:cNvSpPr/>
      </dsp:nvSpPr>
      <dsp:spPr>
        <a:xfrm>
          <a:off x="0" y="2068"/>
          <a:ext cx="2647857" cy="99491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£858bn</a:t>
          </a:r>
        </a:p>
      </dsp:txBody>
      <dsp:txXfrm>
        <a:off x="48568" y="50636"/>
        <a:ext cx="2550721" cy="897783"/>
      </dsp:txXfrm>
    </dsp:sp>
    <dsp:sp modelId="{ABA10808-5CC8-4A04-A4DD-87F3E1690ED0}">
      <dsp:nvSpPr>
        <dsp:cNvPr id="0" name=""/>
        <dsp:cNvSpPr/>
      </dsp:nvSpPr>
      <dsp:spPr>
        <a:xfrm rot="5400000">
          <a:off x="4603540" y="-809457"/>
          <a:ext cx="795935" cy="4707302"/>
        </a:xfrm>
        <a:prstGeom prst="round2SameRect">
          <a:avLst/>
        </a:prstGeom>
        <a:solidFill>
          <a:schemeClr val="accent3">
            <a:tint val="40000"/>
            <a:alpha val="90000"/>
            <a:hueOff val="3572285"/>
            <a:satOff val="-4598"/>
            <a:lumOff val="-358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3572285"/>
              <a:satOff val="-4598"/>
              <a:lumOff val="-3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Per UK adult</a:t>
          </a:r>
        </a:p>
      </dsp:txBody>
      <dsp:txXfrm rot="-5400000">
        <a:off x="2647857" y="1185080"/>
        <a:ext cx="4668448" cy="718227"/>
      </dsp:txXfrm>
    </dsp:sp>
    <dsp:sp modelId="{8F62B980-C216-49BA-89C3-0FF4861F26D0}">
      <dsp:nvSpPr>
        <dsp:cNvPr id="0" name=""/>
        <dsp:cNvSpPr/>
      </dsp:nvSpPr>
      <dsp:spPr>
        <a:xfrm>
          <a:off x="0" y="1046734"/>
          <a:ext cx="2647857" cy="994919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c.£20,000 </a:t>
          </a:r>
        </a:p>
      </dsp:txBody>
      <dsp:txXfrm>
        <a:off x="48568" y="1095302"/>
        <a:ext cx="2550721" cy="897783"/>
      </dsp:txXfrm>
    </dsp:sp>
    <dsp:sp modelId="{BA7FF72C-EE69-46C2-A4B9-CE615D05583B}">
      <dsp:nvSpPr>
        <dsp:cNvPr id="0" name=""/>
        <dsp:cNvSpPr/>
      </dsp:nvSpPr>
      <dsp:spPr>
        <a:xfrm rot="5400000">
          <a:off x="4603540" y="235208"/>
          <a:ext cx="795935" cy="4707302"/>
        </a:xfrm>
        <a:prstGeom prst="round2SameRect">
          <a:avLst/>
        </a:prstGeom>
        <a:solidFill>
          <a:schemeClr val="accent3">
            <a:tint val="40000"/>
            <a:alpha val="90000"/>
            <a:hueOff val="7144569"/>
            <a:satOff val="-9195"/>
            <a:lumOff val="-717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7144569"/>
              <a:satOff val="-9195"/>
              <a:lumOff val="-7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Different taxes</a:t>
          </a:r>
        </a:p>
      </dsp:txBody>
      <dsp:txXfrm rot="-5400000">
        <a:off x="2647857" y="2229745"/>
        <a:ext cx="4668448" cy="718227"/>
      </dsp:txXfrm>
    </dsp:sp>
    <dsp:sp modelId="{0988D27B-8FB3-4BE2-9537-BF390C78DFCE}">
      <dsp:nvSpPr>
        <dsp:cNvPr id="0" name=""/>
        <dsp:cNvSpPr/>
      </dsp:nvSpPr>
      <dsp:spPr>
        <a:xfrm>
          <a:off x="0" y="2091399"/>
          <a:ext cx="2647857" cy="994919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&gt;25 </a:t>
          </a:r>
        </a:p>
      </dsp:txBody>
      <dsp:txXfrm>
        <a:off x="48568" y="2139967"/>
        <a:ext cx="2550721" cy="897783"/>
      </dsp:txXfrm>
    </dsp:sp>
    <dsp:sp modelId="{11F2C92A-6CCF-4BB6-9160-EF1743233B38}">
      <dsp:nvSpPr>
        <dsp:cNvPr id="0" name=""/>
        <dsp:cNvSpPr/>
      </dsp:nvSpPr>
      <dsp:spPr>
        <a:xfrm rot="5400000">
          <a:off x="4603540" y="1279874"/>
          <a:ext cx="795935" cy="4707302"/>
        </a:xfrm>
        <a:prstGeom prst="round2SameRect">
          <a:avLst/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Pages of tax legislation</a:t>
          </a:r>
        </a:p>
      </dsp:txBody>
      <dsp:txXfrm rot="-5400000">
        <a:off x="2647857" y="3274411"/>
        <a:ext cx="4668448" cy="718227"/>
      </dsp:txXfrm>
    </dsp:sp>
    <dsp:sp modelId="{6057A042-FB3D-44C0-8418-731795462B04}">
      <dsp:nvSpPr>
        <dsp:cNvPr id="0" name=""/>
        <dsp:cNvSpPr/>
      </dsp:nvSpPr>
      <dsp:spPr>
        <a:xfrm>
          <a:off x="0" y="3136065"/>
          <a:ext cx="2647857" cy="994919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23,185 </a:t>
          </a:r>
        </a:p>
      </dsp:txBody>
      <dsp:txXfrm>
        <a:off x="48568" y="3184633"/>
        <a:ext cx="2550721" cy="8977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07C02-8593-4439-8263-FF0E6125DB0E}">
      <dsp:nvSpPr>
        <dsp:cNvPr id="0" name=""/>
        <dsp:cNvSpPr/>
      </dsp:nvSpPr>
      <dsp:spPr>
        <a:xfrm>
          <a:off x="2160820" y="305674"/>
          <a:ext cx="2322056" cy="2322056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Direct</a:t>
          </a:r>
          <a:endParaRPr lang="en-GB" sz="2400" b="1" kern="1200" dirty="0"/>
        </a:p>
      </dsp:txBody>
      <dsp:txXfrm>
        <a:off x="2840934" y="985788"/>
        <a:ext cx="1641942" cy="1641942"/>
      </dsp:txXfrm>
    </dsp:sp>
    <dsp:sp modelId="{0C5727F2-9722-4713-A4E7-41146D83FCAB}">
      <dsp:nvSpPr>
        <dsp:cNvPr id="0" name=""/>
        <dsp:cNvSpPr/>
      </dsp:nvSpPr>
      <dsp:spPr>
        <a:xfrm rot="5400000">
          <a:off x="4590131" y="305674"/>
          <a:ext cx="2322056" cy="2322056"/>
        </a:xfrm>
        <a:prstGeom prst="pieWedg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Indirect</a:t>
          </a:r>
          <a:endParaRPr lang="en-GB" sz="2400" b="1" kern="1200"/>
        </a:p>
      </dsp:txBody>
      <dsp:txXfrm rot="-5400000">
        <a:off x="4590131" y="985788"/>
        <a:ext cx="1641942" cy="1641942"/>
      </dsp:txXfrm>
    </dsp:sp>
    <dsp:sp modelId="{B2A125DA-EE26-49FD-9D50-3B444D609DD5}">
      <dsp:nvSpPr>
        <dsp:cNvPr id="0" name=""/>
        <dsp:cNvSpPr/>
      </dsp:nvSpPr>
      <dsp:spPr>
        <a:xfrm rot="10800000">
          <a:off x="4590131" y="2734985"/>
          <a:ext cx="2322056" cy="2322056"/>
        </a:xfrm>
        <a:prstGeom prst="pieWedg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Corporate</a:t>
          </a:r>
          <a:endParaRPr lang="en-GB" sz="2400" b="1" kern="1200"/>
        </a:p>
      </dsp:txBody>
      <dsp:txXfrm rot="10800000">
        <a:off x="4590131" y="2734985"/>
        <a:ext cx="1641942" cy="1641942"/>
      </dsp:txXfrm>
    </dsp:sp>
    <dsp:sp modelId="{BADD5826-50DF-490C-A492-488FE8DB55CD}">
      <dsp:nvSpPr>
        <dsp:cNvPr id="0" name=""/>
        <dsp:cNvSpPr/>
      </dsp:nvSpPr>
      <dsp:spPr>
        <a:xfrm rot="16200000">
          <a:off x="2160820" y="2734985"/>
          <a:ext cx="2322056" cy="2322056"/>
        </a:xfrm>
        <a:prstGeom prst="pieWedg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Personal</a:t>
          </a:r>
          <a:endParaRPr lang="en-GB" sz="2400" b="1" kern="1200"/>
        </a:p>
      </dsp:txBody>
      <dsp:txXfrm rot="5400000">
        <a:off x="2840934" y="2734985"/>
        <a:ext cx="1641942" cy="1641942"/>
      </dsp:txXfrm>
    </dsp:sp>
    <dsp:sp modelId="{E1A9AE33-E867-4F8B-9196-FE83AB344372}">
      <dsp:nvSpPr>
        <dsp:cNvPr id="0" name=""/>
        <dsp:cNvSpPr/>
      </dsp:nvSpPr>
      <dsp:spPr>
        <a:xfrm>
          <a:off x="4135640" y="2198713"/>
          <a:ext cx="801726" cy="697153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46CAC3-0A61-48FA-86FD-CF50DBDDAE4B}">
      <dsp:nvSpPr>
        <dsp:cNvPr id="0" name=""/>
        <dsp:cNvSpPr/>
      </dsp:nvSpPr>
      <dsp:spPr>
        <a:xfrm rot="10800000">
          <a:off x="4135640" y="2466849"/>
          <a:ext cx="801726" cy="697153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4BB7C5-EEB6-4188-BFE9-09F692B46E6D}">
      <dsp:nvSpPr>
        <dsp:cNvPr id="0" name=""/>
        <dsp:cNvSpPr/>
      </dsp:nvSpPr>
      <dsp:spPr>
        <a:xfrm>
          <a:off x="0" y="74504"/>
          <a:ext cx="3064650" cy="183879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Income Tax and National Insurance – individual income / profits</a:t>
          </a:r>
        </a:p>
      </dsp:txBody>
      <dsp:txXfrm>
        <a:off x="0" y="74504"/>
        <a:ext cx="3064650" cy="1838790"/>
      </dsp:txXfrm>
    </dsp:sp>
    <dsp:sp modelId="{0A7D5D27-8C8E-474C-B442-DCDB9FBC02AA}">
      <dsp:nvSpPr>
        <dsp:cNvPr id="0" name=""/>
        <dsp:cNvSpPr/>
      </dsp:nvSpPr>
      <dsp:spPr>
        <a:xfrm>
          <a:off x="3371115" y="74504"/>
          <a:ext cx="3064650" cy="1838790"/>
        </a:xfrm>
        <a:prstGeom prst="rect">
          <a:avLst/>
        </a:prstGeom>
        <a:gradFill rotWithShape="0">
          <a:gsLst>
            <a:gs pos="0">
              <a:schemeClr val="accent3">
                <a:hueOff val="2250053"/>
                <a:satOff val="-3376"/>
                <a:lumOff val="-549"/>
                <a:alphaOff val="0"/>
                <a:shade val="51000"/>
                <a:satMod val="130000"/>
              </a:schemeClr>
            </a:gs>
            <a:gs pos="80000">
              <a:schemeClr val="accent3">
                <a:hueOff val="2250053"/>
                <a:satOff val="-3376"/>
                <a:lumOff val="-549"/>
                <a:alphaOff val="0"/>
                <a:shade val="93000"/>
                <a:satMod val="130000"/>
              </a:schemeClr>
            </a:gs>
            <a:gs pos="100000">
              <a:schemeClr val="accent3">
                <a:hueOff val="2250053"/>
                <a:satOff val="-3376"/>
                <a:lumOff val="-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Capital Gains Tax – individual gains</a:t>
          </a:r>
        </a:p>
      </dsp:txBody>
      <dsp:txXfrm>
        <a:off x="3371115" y="74504"/>
        <a:ext cx="3064650" cy="1838790"/>
      </dsp:txXfrm>
    </dsp:sp>
    <dsp:sp modelId="{18941064-83A7-4180-A95E-C59BD186E0DF}">
      <dsp:nvSpPr>
        <dsp:cNvPr id="0" name=""/>
        <dsp:cNvSpPr/>
      </dsp:nvSpPr>
      <dsp:spPr>
        <a:xfrm>
          <a:off x="6742230" y="74504"/>
          <a:ext cx="3064650" cy="1838790"/>
        </a:xfrm>
        <a:prstGeom prst="rect">
          <a:avLst/>
        </a:prstGeom>
        <a:gradFill rotWithShape="0">
          <a:gsLst>
            <a:gs pos="0">
              <a:schemeClr val="accent3">
                <a:hueOff val="4500106"/>
                <a:satOff val="-6752"/>
                <a:lumOff val="-1098"/>
                <a:alphaOff val="0"/>
                <a:shade val="51000"/>
                <a:satMod val="130000"/>
              </a:schemeClr>
            </a:gs>
            <a:gs pos="80000">
              <a:schemeClr val="accent3">
                <a:hueOff val="4500106"/>
                <a:satOff val="-6752"/>
                <a:lumOff val="-1098"/>
                <a:alphaOff val="0"/>
                <a:shade val="93000"/>
                <a:satMod val="130000"/>
              </a:schemeClr>
            </a:gs>
            <a:gs pos="100000">
              <a:schemeClr val="accent3">
                <a:hueOff val="4500106"/>
                <a:satOff val="-6752"/>
                <a:lumOff val="-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Corporation Tax – company profits and gains</a:t>
          </a:r>
        </a:p>
      </dsp:txBody>
      <dsp:txXfrm>
        <a:off x="6742230" y="74504"/>
        <a:ext cx="3064650" cy="1838790"/>
      </dsp:txXfrm>
    </dsp:sp>
    <dsp:sp modelId="{32C2443E-DBF2-45A6-B3A7-D71D4F071E99}">
      <dsp:nvSpPr>
        <dsp:cNvPr id="0" name=""/>
        <dsp:cNvSpPr/>
      </dsp:nvSpPr>
      <dsp:spPr>
        <a:xfrm>
          <a:off x="0" y="2219759"/>
          <a:ext cx="3064650" cy="1838790"/>
        </a:xfrm>
        <a:prstGeom prst="rect">
          <a:avLst/>
        </a:prstGeom>
        <a:gradFill rotWithShape="0">
          <a:gsLst>
            <a:gs pos="0">
              <a:schemeClr val="accent3">
                <a:hueOff val="6750158"/>
                <a:satOff val="-10128"/>
                <a:lumOff val="-1647"/>
                <a:alphaOff val="0"/>
                <a:shade val="51000"/>
                <a:satMod val="130000"/>
              </a:schemeClr>
            </a:gs>
            <a:gs pos="80000">
              <a:schemeClr val="accent3">
                <a:hueOff val="6750158"/>
                <a:satOff val="-10128"/>
                <a:lumOff val="-1647"/>
                <a:alphaOff val="0"/>
                <a:shade val="93000"/>
                <a:satMod val="130000"/>
              </a:schemeClr>
            </a:gs>
            <a:gs pos="100000">
              <a:schemeClr val="accent3">
                <a:hueOff val="6750158"/>
                <a:satOff val="-10128"/>
                <a:lumOff val="-16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VAT – purchases of goods / services</a:t>
          </a:r>
        </a:p>
      </dsp:txBody>
      <dsp:txXfrm>
        <a:off x="0" y="2219759"/>
        <a:ext cx="3064650" cy="1838790"/>
      </dsp:txXfrm>
    </dsp:sp>
    <dsp:sp modelId="{F31DE50A-E968-4D5C-B82D-0B19E0FECEB1}">
      <dsp:nvSpPr>
        <dsp:cNvPr id="0" name=""/>
        <dsp:cNvSpPr/>
      </dsp:nvSpPr>
      <dsp:spPr>
        <a:xfrm>
          <a:off x="3371115" y="2219759"/>
          <a:ext cx="3064650" cy="1838790"/>
        </a:xfrm>
        <a:prstGeom prst="rect">
          <a:avLst/>
        </a:prstGeom>
        <a:gradFill rotWithShape="0">
          <a:gsLst>
            <a:gs pos="0">
              <a:schemeClr val="accent3">
                <a:hueOff val="9000211"/>
                <a:satOff val="-13504"/>
                <a:lumOff val="-2196"/>
                <a:alphaOff val="0"/>
                <a:shade val="51000"/>
                <a:satMod val="130000"/>
              </a:schemeClr>
            </a:gs>
            <a:gs pos="80000">
              <a:schemeClr val="accent3">
                <a:hueOff val="9000211"/>
                <a:satOff val="-13504"/>
                <a:lumOff val="-2196"/>
                <a:alphaOff val="0"/>
                <a:shade val="93000"/>
                <a:satMod val="130000"/>
              </a:schemeClr>
            </a:gs>
            <a:gs pos="100000">
              <a:schemeClr val="accent3">
                <a:hueOff val="9000211"/>
                <a:satOff val="-13504"/>
                <a:lumOff val="-2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Stamp Duty Land Tax – purchases of land and property</a:t>
          </a:r>
        </a:p>
      </dsp:txBody>
      <dsp:txXfrm>
        <a:off x="3371115" y="2219759"/>
        <a:ext cx="3064650" cy="1838790"/>
      </dsp:txXfrm>
    </dsp:sp>
    <dsp:sp modelId="{B48117E9-9EB5-472A-B78F-0DA85C16B3A8}">
      <dsp:nvSpPr>
        <dsp:cNvPr id="0" name=""/>
        <dsp:cNvSpPr/>
      </dsp:nvSpPr>
      <dsp:spPr>
        <a:xfrm>
          <a:off x="6742230" y="2219759"/>
          <a:ext cx="3064650" cy="1838790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Inheritance Tax – value passed on death</a:t>
          </a:r>
        </a:p>
      </dsp:txBody>
      <dsp:txXfrm>
        <a:off x="6742230" y="2219759"/>
        <a:ext cx="3064650" cy="183879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1E9AD5-0371-4761-B33D-3E1457A6DF8C}">
      <dsp:nvSpPr>
        <dsp:cNvPr id="0" name=""/>
        <dsp:cNvSpPr/>
      </dsp:nvSpPr>
      <dsp:spPr>
        <a:xfrm>
          <a:off x="0" y="221422"/>
          <a:ext cx="1052696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E530DE-3A4D-4D3F-87C1-F43F34A06FD0}">
      <dsp:nvSpPr>
        <dsp:cNvPr id="0" name=""/>
        <dsp:cNvSpPr/>
      </dsp:nvSpPr>
      <dsp:spPr>
        <a:xfrm>
          <a:off x="526348" y="22"/>
          <a:ext cx="7368872" cy="442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526" tIns="0" rIns="27852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Most common = 1257L</a:t>
          </a:r>
        </a:p>
      </dsp:txBody>
      <dsp:txXfrm>
        <a:off x="547964" y="21638"/>
        <a:ext cx="7325640" cy="399568"/>
      </dsp:txXfrm>
    </dsp:sp>
    <dsp:sp modelId="{F47AF8AE-8D9F-4D39-BBA2-0CC63EDAB818}">
      <dsp:nvSpPr>
        <dsp:cNvPr id="0" name=""/>
        <dsp:cNvSpPr/>
      </dsp:nvSpPr>
      <dsp:spPr>
        <a:xfrm>
          <a:off x="0" y="901822"/>
          <a:ext cx="10526960" cy="1228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7009" tIns="312420" rIns="81700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Drop last digit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i.e. £12,570 = 1257</a:t>
          </a:r>
        </a:p>
      </dsp:txBody>
      <dsp:txXfrm>
        <a:off x="0" y="901822"/>
        <a:ext cx="10526960" cy="1228500"/>
      </dsp:txXfrm>
    </dsp:sp>
    <dsp:sp modelId="{93D0928F-37DD-45AE-92CF-41EFF8D730E7}">
      <dsp:nvSpPr>
        <dsp:cNvPr id="0" name=""/>
        <dsp:cNvSpPr/>
      </dsp:nvSpPr>
      <dsp:spPr>
        <a:xfrm>
          <a:off x="526348" y="680422"/>
          <a:ext cx="7368872" cy="442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526" tIns="0" rIns="27852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Numbers = Personal Allowance</a:t>
          </a:r>
        </a:p>
      </dsp:txBody>
      <dsp:txXfrm>
        <a:off x="547964" y="702038"/>
        <a:ext cx="7325640" cy="399568"/>
      </dsp:txXfrm>
    </dsp:sp>
    <dsp:sp modelId="{D76FDF68-40F0-4A83-90EE-799E52F1FB4B}">
      <dsp:nvSpPr>
        <dsp:cNvPr id="0" name=""/>
        <dsp:cNvSpPr/>
      </dsp:nvSpPr>
      <dsp:spPr>
        <a:xfrm>
          <a:off x="0" y="2432722"/>
          <a:ext cx="10526960" cy="2031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7009" tIns="312420" rIns="81700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L = standard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K at start = minus allowance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C or S = Welsh or Scottish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BR or 0T = no personal allowance</a:t>
          </a:r>
        </a:p>
      </dsp:txBody>
      <dsp:txXfrm>
        <a:off x="0" y="2432722"/>
        <a:ext cx="10526960" cy="2031750"/>
      </dsp:txXfrm>
    </dsp:sp>
    <dsp:sp modelId="{95A3E453-EE0B-4753-B5B7-BE02271958F2}">
      <dsp:nvSpPr>
        <dsp:cNvPr id="0" name=""/>
        <dsp:cNvSpPr/>
      </dsp:nvSpPr>
      <dsp:spPr>
        <a:xfrm>
          <a:off x="526348" y="2211323"/>
          <a:ext cx="7368872" cy="442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526" tIns="0" rIns="27852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Letter = more info	</a:t>
          </a:r>
        </a:p>
      </dsp:txBody>
      <dsp:txXfrm>
        <a:off x="547964" y="2232939"/>
        <a:ext cx="7325640" cy="39956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40F8A1-E041-4302-AEA3-3C26BE616B3A}">
      <dsp:nvSpPr>
        <dsp:cNvPr id="0" name=""/>
        <dsp:cNvSpPr/>
      </dsp:nvSpPr>
      <dsp:spPr>
        <a:xfrm>
          <a:off x="3107" y="1050997"/>
          <a:ext cx="2579122" cy="12895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Are you ‘trading’?</a:t>
          </a:r>
          <a:endParaRPr lang="en-GB" sz="2800" kern="1200"/>
        </a:p>
      </dsp:txBody>
      <dsp:txXfrm>
        <a:off x="40877" y="1088767"/>
        <a:ext cx="2503582" cy="1214021"/>
      </dsp:txXfrm>
    </dsp:sp>
    <dsp:sp modelId="{E0BF2DEA-1C84-4F34-942C-325D85C0C58C}">
      <dsp:nvSpPr>
        <dsp:cNvPr id="0" name=""/>
        <dsp:cNvSpPr/>
      </dsp:nvSpPr>
      <dsp:spPr>
        <a:xfrm rot="19457599">
          <a:off x="2462814" y="1296948"/>
          <a:ext cx="1270479" cy="56162"/>
        </a:xfrm>
        <a:custGeom>
          <a:avLst/>
          <a:gdLst/>
          <a:ahLst/>
          <a:cxnLst/>
          <a:rect l="0" t="0" r="0" b="0"/>
          <a:pathLst>
            <a:path>
              <a:moveTo>
                <a:pt x="0" y="28081"/>
              </a:moveTo>
              <a:lnTo>
                <a:pt x="1270479" y="280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066292" y="1293267"/>
        <a:ext cx="63523" cy="63523"/>
      </dsp:txXfrm>
    </dsp:sp>
    <dsp:sp modelId="{CDE6738D-60C9-400E-961D-653FDF5E2CC8}">
      <dsp:nvSpPr>
        <dsp:cNvPr id="0" name=""/>
        <dsp:cNvSpPr/>
      </dsp:nvSpPr>
      <dsp:spPr>
        <a:xfrm>
          <a:off x="3613878" y="309499"/>
          <a:ext cx="2579122" cy="1289561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No = no need to tell or pay tax</a:t>
          </a:r>
          <a:endParaRPr lang="en-GB" sz="2800" kern="1200"/>
        </a:p>
      </dsp:txBody>
      <dsp:txXfrm>
        <a:off x="3651648" y="347269"/>
        <a:ext cx="2503582" cy="1214021"/>
      </dsp:txXfrm>
    </dsp:sp>
    <dsp:sp modelId="{61932F73-D92D-4F2F-A50E-ECC09FBB7F03}">
      <dsp:nvSpPr>
        <dsp:cNvPr id="0" name=""/>
        <dsp:cNvSpPr/>
      </dsp:nvSpPr>
      <dsp:spPr>
        <a:xfrm rot="2142401">
          <a:off x="2462814" y="2038445"/>
          <a:ext cx="1270479" cy="56162"/>
        </a:xfrm>
        <a:custGeom>
          <a:avLst/>
          <a:gdLst/>
          <a:ahLst/>
          <a:cxnLst/>
          <a:rect l="0" t="0" r="0" b="0"/>
          <a:pathLst>
            <a:path>
              <a:moveTo>
                <a:pt x="0" y="28081"/>
              </a:moveTo>
              <a:lnTo>
                <a:pt x="1270479" y="280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066292" y="2034765"/>
        <a:ext cx="63523" cy="63523"/>
      </dsp:txXfrm>
    </dsp:sp>
    <dsp:sp modelId="{4B631B27-3456-47AA-A742-80DA38737B05}">
      <dsp:nvSpPr>
        <dsp:cNvPr id="0" name=""/>
        <dsp:cNvSpPr/>
      </dsp:nvSpPr>
      <dsp:spPr>
        <a:xfrm>
          <a:off x="3613878" y="1792495"/>
          <a:ext cx="2579122" cy="12895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Yes – how much do you earn?</a:t>
          </a:r>
          <a:endParaRPr lang="en-GB" sz="2800" kern="1200"/>
        </a:p>
      </dsp:txBody>
      <dsp:txXfrm>
        <a:off x="3651648" y="1830265"/>
        <a:ext cx="2503582" cy="1214021"/>
      </dsp:txXfrm>
    </dsp:sp>
    <dsp:sp modelId="{83A3500D-0141-451D-A9F0-896E4B5A41BF}">
      <dsp:nvSpPr>
        <dsp:cNvPr id="0" name=""/>
        <dsp:cNvSpPr/>
      </dsp:nvSpPr>
      <dsp:spPr>
        <a:xfrm rot="19457599">
          <a:off x="6073585" y="2038445"/>
          <a:ext cx="1270479" cy="56162"/>
        </a:xfrm>
        <a:custGeom>
          <a:avLst/>
          <a:gdLst/>
          <a:ahLst/>
          <a:cxnLst/>
          <a:rect l="0" t="0" r="0" b="0"/>
          <a:pathLst>
            <a:path>
              <a:moveTo>
                <a:pt x="0" y="28081"/>
              </a:moveTo>
              <a:lnTo>
                <a:pt x="1270479" y="280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6677063" y="2034765"/>
        <a:ext cx="63523" cy="63523"/>
      </dsp:txXfrm>
    </dsp:sp>
    <dsp:sp modelId="{BFEB1252-A78D-433B-B2EC-4BC69D42800D}">
      <dsp:nvSpPr>
        <dsp:cNvPr id="0" name=""/>
        <dsp:cNvSpPr/>
      </dsp:nvSpPr>
      <dsp:spPr>
        <a:xfrm>
          <a:off x="7224650" y="1050997"/>
          <a:ext cx="2579122" cy="1289561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Less than £1k = no need to tell or pay tax</a:t>
          </a:r>
          <a:endParaRPr lang="en-GB" sz="2800" kern="1200" dirty="0"/>
        </a:p>
      </dsp:txBody>
      <dsp:txXfrm>
        <a:off x="7262420" y="1088767"/>
        <a:ext cx="2503582" cy="1214021"/>
      </dsp:txXfrm>
    </dsp:sp>
    <dsp:sp modelId="{C05E4317-F784-4156-9937-3B92C54636FC}">
      <dsp:nvSpPr>
        <dsp:cNvPr id="0" name=""/>
        <dsp:cNvSpPr/>
      </dsp:nvSpPr>
      <dsp:spPr>
        <a:xfrm rot="2142401">
          <a:off x="6073585" y="2779943"/>
          <a:ext cx="1270479" cy="56162"/>
        </a:xfrm>
        <a:custGeom>
          <a:avLst/>
          <a:gdLst/>
          <a:ahLst/>
          <a:cxnLst/>
          <a:rect l="0" t="0" r="0" b="0"/>
          <a:pathLst>
            <a:path>
              <a:moveTo>
                <a:pt x="0" y="28081"/>
              </a:moveTo>
              <a:lnTo>
                <a:pt x="1270479" y="280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6677063" y="2776262"/>
        <a:ext cx="63523" cy="63523"/>
      </dsp:txXfrm>
    </dsp:sp>
    <dsp:sp modelId="{5C584614-C087-4551-BDD1-4FD50F4D1458}">
      <dsp:nvSpPr>
        <dsp:cNvPr id="0" name=""/>
        <dsp:cNvSpPr/>
      </dsp:nvSpPr>
      <dsp:spPr>
        <a:xfrm>
          <a:off x="7224650" y="2533992"/>
          <a:ext cx="2579122" cy="1289561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Over £1k = tell HMRC</a:t>
          </a:r>
          <a:endParaRPr lang="en-GB" sz="2800" kern="1200" dirty="0"/>
        </a:p>
      </dsp:txBody>
      <dsp:txXfrm>
        <a:off x="7262420" y="2571762"/>
        <a:ext cx="2503582" cy="121402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B9B1B-4A7A-4D3F-B4F0-2713B5F81E74}">
      <dsp:nvSpPr>
        <dsp:cNvPr id="0" name=""/>
        <dsp:cNvSpPr/>
      </dsp:nvSpPr>
      <dsp:spPr>
        <a:xfrm>
          <a:off x="818401" y="622744"/>
          <a:ext cx="1071647" cy="10716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B58D30-ED77-4F58-A481-562921158120}">
      <dsp:nvSpPr>
        <dsp:cNvPr id="0" name=""/>
        <dsp:cNvSpPr/>
      </dsp:nvSpPr>
      <dsp:spPr>
        <a:xfrm>
          <a:off x="163506" y="2268280"/>
          <a:ext cx="2381439" cy="2178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Selling old clothes on Vinted </a:t>
          </a:r>
        </a:p>
      </dsp:txBody>
      <dsp:txXfrm>
        <a:off x="163506" y="2268280"/>
        <a:ext cx="2381439" cy="2178132"/>
      </dsp:txXfrm>
    </dsp:sp>
    <dsp:sp modelId="{DA8357D6-2A97-44DC-8EAA-F473E920C2C2}">
      <dsp:nvSpPr>
        <dsp:cNvPr id="0" name=""/>
        <dsp:cNvSpPr/>
      </dsp:nvSpPr>
      <dsp:spPr>
        <a:xfrm>
          <a:off x="3616592" y="622744"/>
          <a:ext cx="1071647" cy="10716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408448-42A9-4DD6-BF75-70A8C9845581}">
      <dsp:nvSpPr>
        <dsp:cNvPr id="0" name=""/>
        <dsp:cNvSpPr/>
      </dsp:nvSpPr>
      <dsp:spPr>
        <a:xfrm>
          <a:off x="2961697" y="2268280"/>
          <a:ext cx="2381439" cy="2178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Started dog walking - expect to make £5,000 a year</a:t>
          </a:r>
        </a:p>
      </dsp:txBody>
      <dsp:txXfrm>
        <a:off x="2961697" y="2268280"/>
        <a:ext cx="2381439" cy="2178132"/>
      </dsp:txXfrm>
    </dsp:sp>
    <dsp:sp modelId="{55BDB78D-ED08-4FC6-A2CC-22809880A020}">
      <dsp:nvSpPr>
        <dsp:cNvPr id="0" name=""/>
        <dsp:cNvSpPr/>
      </dsp:nvSpPr>
      <dsp:spPr>
        <a:xfrm>
          <a:off x="6414783" y="622744"/>
          <a:ext cx="1071647" cy="10716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0B7F9-4633-4661-A5AD-4B073959D351}">
      <dsp:nvSpPr>
        <dsp:cNvPr id="0" name=""/>
        <dsp:cNvSpPr/>
      </dsp:nvSpPr>
      <dsp:spPr>
        <a:xfrm>
          <a:off x="5759887" y="2268280"/>
          <a:ext cx="2381439" cy="2178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Selling </a:t>
          </a:r>
          <a:r>
            <a:rPr lang="en-US" sz="2800" kern="1200" dirty="0" err="1"/>
            <a:t>customised</a:t>
          </a:r>
          <a:r>
            <a:rPr lang="en-US" sz="2800" kern="1200" dirty="0"/>
            <a:t> items on eBay - expect to make £900 a year</a:t>
          </a:r>
        </a:p>
      </dsp:txBody>
      <dsp:txXfrm>
        <a:off x="5759887" y="2268280"/>
        <a:ext cx="2381439" cy="2178132"/>
      </dsp:txXfrm>
    </dsp:sp>
    <dsp:sp modelId="{13F99FF1-A3D2-4B90-8560-7C2335DE5E81}">
      <dsp:nvSpPr>
        <dsp:cNvPr id="0" name=""/>
        <dsp:cNvSpPr/>
      </dsp:nvSpPr>
      <dsp:spPr>
        <a:xfrm>
          <a:off x="9212974" y="622744"/>
          <a:ext cx="1071647" cy="107164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870DE4-C258-4F20-9227-6FAF6FCD891B}">
      <dsp:nvSpPr>
        <dsp:cNvPr id="0" name=""/>
        <dsp:cNvSpPr/>
      </dsp:nvSpPr>
      <dsp:spPr>
        <a:xfrm>
          <a:off x="8558078" y="2268280"/>
          <a:ext cx="2381439" cy="2178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Influencer receiving freebies in exchange for publicity</a:t>
          </a:r>
        </a:p>
      </dsp:txBody>
      <dsp:txXfrm>
        <a:off x="8558078" y="2268280"/>
        <a:ext cx="2381439" cy="2178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79601"/>
          </a:xfrm>
          <a:prstGeom prst="rect">
            <a:avLst/>
          </a:prstGeom>
        </p:spPr>
        <p:txBody>
          <a:bodyPr vert="horz" lIns="92016" tIns="46008" rIns="92016" bIns="4600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79601"/>
          </a:xfrm>
          <a:prstGeom prst="rect">
            <a:avLst/>
          </a:prstGeom>
        </p:spPr>
        <p:txBody>
          <a:bodyPr vert="horz" lIns="92016" tIns="46008" rIns="92016" bIns="46008" rtlCol="0"/>
          <a:lstStyle>
            <a:lvl1pPr algn="r">
              <a:defRPr sz="1200"/>
            </a:lvl1pPr>
          </a:lstStyle>
          <a:p>
            <a:fld id="{3D758E3C-86C4-41D9-A500-52CEB1C21094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068"/>
            <a:ext cx="3169920" cy="479601"/>
          </a:xfrm>
          <a:prstGeom prst="rect">
            <a:avLst/>
          </a:prstGeom>
        </p:spPr>
        <p:txBody>
          <a:bodyPr vert="horz" lIns="92016" tIns="46008" rIns="92016" bIns="4600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20068"/>
            <a:ext cx="3169920" cy="479601"/>
          </a:xfrm>
          <a:prstGeom prst="rect">
            <a:avLst/>
          </a:prstGeom>
        </p:spPr>
        <p:txBody>
          <a:bodyPr vert="horz" lIns="92016" tIns="46008" rIns="92016" bIns="46008" rtlCol="0" anchor="b"/>
          <a:lstStyle>
            <a:lvl1pPr algn="r">
              <a:defRPr sz="1200"/>
            </a:lvl1pPr>
          </a:lstStyle>
          <a:p>
            <a:fld id="{0C9FA385-C94F-4719-A819-8F87C73ED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3546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169959" cy="480485"/>
          </a:xfrm>
          <a:prstGeom prst="rect">
            <a:avLst/>
          </a:prstGeom>
        </p:spPr>
        <p:txBody>
          <a:bodyPr vert="horz" lIns="63601" tIns="31801" rIns="63601" bIns="31801" rtlCol="0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4074" y="0"/>
            <a:ext cx="3169959" cy="480485"/>
          </a:xfrm>
          <a:prstGeom prst="rect">
            <a:avLst/>
          </a:prstGeom>
        </p:spPr>
        <p:txBody>
          <a:bodyPr vert="horz" lIns="63601" tIns="31801" rIns="63601" bIns="31801" rtlCol="0"/>
          <a:lstStyle>
            <a:lvl1pPr algn="r">
              <a:defRPr sz="800"/>
            </a:lvl1pPr>
          </a:lstStyle>
          <a:p>
            <a:fld id="{0A7336A2-621F-4461-807A-C653271A4E95}" type="datetimeFigureOut">
              <a:rPr lang="en-GB" smtClean="0"/>
              <a:pPr/>
              <a:t>24/07/2025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3601" tIns="31801" rIns="63601" bIns="3180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171" y="4560888"/>
            <a:ext cx="5852861" cy="4320117"/>
          </a:xfrm>
          <a:prstGeom prst="rect">
            <a:avLst/>
          </a:prstGeom>
        </p:spPr>
        <p:txBody>
          <a:bodyPr vert="horz" lIns="63601" tIns="31801" rIns="63601" bIns="3180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119656"/>
            <a:ext cx="3169959" cy="479423"/>
          </a:xfrm>
          <a:prstGeom prst="rect">
            <a:avLst/>
          </a:prstGeom>
        </p:spPr>
        <p:txBody>
          <a:bodyPr vert="horz" lIns="63601" tIns="31801" rIns="63601" bIns="31801" rtlCol="0" anchor="b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4074" y="9119656"/>
            <a:ext cx="3169959" cy="479423"/>
          </a:xfrm>
          <a:prstGeom prst="rect">
            <a:avLst/>
          </a:prstGeom>
        </p:spPr>
        <p:txBody>
          <a:bodyPr vert="horz" lIns="63601" tIns="31801" rIns="63601" bIns="31801" rtlCol="0" anchor="b"/>
          <a:lstStyle>
            <a:lvl1pPr algn="r">
              <a:defRPr sz="800"/>
            </a:lvl1pPr>
          </a:lstStyle>
          <a:p>
            <a:fld id="{5647F9F8-F56A-4DFC-A531-094F63EC59A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073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6190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Beards – 1535 Henry 8</a:t>
            </a:r>
            <a:r>
              <a:rPr lang="en-US" baseline="30000" dirty="0"/>
              <a:t>th</a:t>
            </a:r>
            <a:r>
              <a:rPr lang="en-US" dirty="0"/>
              <a:t> passed tax on beards – abolished 1772</a:t>
            </a:r>
          </a:p>
          <a:p>
            <a:r>
              <a:rPr lang="en-US" dirty="0"/>
              <a:t>Hats – introduced 1784, stopped calling them hats. Abolished 1811</a:t>
            </a:r>
          </a:p>
          <a:p>
            <a:r>
              <a:rPr lang="en-US" dirty="0"/>
              <a:t>Soap 1712 – 1838 – luxury good not for the poor</a:t>
            </a:r>
          </a:p>
          <a:p>
            <a:r>
              <a:rPr lang="en-US" dirty="0"/>
              <a:t>Windows – 1600s to 1800s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46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how only amount falling in each band is taxed at that rate – common misconception that once your income exceeds basic rate you are taxed at 40% on all your money.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4412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0307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all </a:t>
            </a:r>
            <a:r>
              <a:rPr lang="en-US" dirty="0" err="1"/>
              <a:t>payslips</a:t>
            </a:r>
            <a:r>
              <a:rPr lang="en-US" dirty="0"/>
              <a:t> look different – this is just an example.</a:t>
            </a:r>
          </a:p>
          <a:p>
            <a:r>
              <a:rPr lang="en-US" dirty="0"/>
              <a:t>Here net pay is what should hit their bank </a:t>
            </a:r>
            <a:r>
              <a:rPr lang="en-US" dirty="0" err="1"/>
              <a:t>accoun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6425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identifying info – they should check their name and employer are correct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8199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gross amount before tax is deducted – check this matches your contract / job offer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7321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tax and NICs (and pension) deducted.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3625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identifying information – check it’s the correct NINO.</a:t>
            </a:r>
          </a:p>
          <a:p>
            <a:r>
              <a:rPr lang="en-US" dirty="0"/>
              <a:t>We’ll discuss importance of tax codes on next slide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5923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445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them to share their thoughts and discuss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220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4471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Optional slide – worth including if any of the audience are interested in working in construction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5875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980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who you and are who the ATT are.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746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529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them to guess – answer on next slide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031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486F8-1D0D-C6C8-EE84-5F1B8A873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0BAF5C-0D50-8B1F-1F21-050E678AE4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15A896-999E-E03E-BFD5-A952FB15C1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- £800bn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3B0936-3859-B204-BDD8-9366948028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609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them to guess – answers on next slide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9020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91458-40F6-07E4-9CA0-A32D96A25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DDFBB5-37BB-E105-D77F-824E525087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ED5841-3936-6629-F976-2269872D42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Health	£193bn</a:t>
            </a:r>
          </a:p>
          <a:p>
            <a:r>
              <a:rPr lang="en-US" dirty="0"/>
              <a:t>Education	£89bn</a:t>
            </a:r>
          </a:p>
          <a:p>
            <a:r>
              <a:rPr lang="en-US" dirty="0" err="1"/>
              <a:t>Defence</a:t>
            </a:r>
            <a:r>
              <a:rPr lang="en-US" dirty="0"/>
              <a:t>		£38bn</a:t>
            </a:r>
          </a:p>
          <a:p>
            <a:r>
              <a:rPr lang="en-US" dirty="0"/>
              <a:t>Welfare		£313bn</a:t>
            </a:r>
          </a:p>
          <a:p>
            <a:r>
              <a:rPr lang="en-US" dirty="0"/>
              <a:t>National debt		£105bn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B2A72E-9E7B-C8F7-383C-72B2118508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052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7F9F8-F56A-4DFC-A531-094F63EC59AE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505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13596"/>
            <a:ext cx="10363200" cy="3663477"/>
          </a:xfrm>
        </p:spPr>
        <p:txBody>
          <a:bodyPr>
            <a:normAutofit/>
          </a:bodyPr>
          <a:lstStyle>
            <a:lvl1pPr algn="ctr">
              <a:defRPr sz="495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437112"/>
            <a:ext cx="8534400" cy="1440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6339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11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with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814918" y="1000125"/>
            <a:ext cx="10763249" cy="1588"/>
          </a:xfrm>
          <a:prstGeom prst="line">
            <a:avLst/>
          </a:prstGeom>
          <a:ln w="19050">
            <a:solidFill>
              <a:srgbClr val="2A7F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14918" y="1268414"/>
            <a:ext cx="10710371" cy="4525963"/>
          </a:xfrm>
          <a:noFill/>
          <a:ln>
            <a:noFill/>
          </a:ln>
        </p:spPr>
        <p:txBody>
          <a:bodyPr/>
          <a:lstStyle>
            <a:lvl1pPr>
              <a:spcBef>
                <a:spcPts val="600"/>
              </a:spcBef>
              <a:buFont typeface="Arial" pitchFamily="34" charset="0"/>
              <a:buChar char="•"/>
              <a:defRPr lang="en-US" sz="2400" dirty="0" smtClean="0">
                <a:solidFill>
                  <a:srgbClr val="232F84"/>
                </a:solidFill>
                <a:latin typeface="Calibri" pitchFamily="34" charset="0"/>
                <a:ea typeface="ヒラギノ角ゴ Pro W3" pitchFamily="1" charset="-128"/>
                <a:cs typeface="Calibri" pitchFamily="34" charset="0"/>
              </a:defRPr>
            </a:lvl1pPr>
            <a:lvl2pPr>
              <a:buFont typeface="Calibri" pitchFamily="34" charset="0"/>
              <a:buChar char="‐"/>
              <a:defRPr lang="en-US" sz="2400" dirty="0" smtClean="0">
                <a:solidFill>
                  <a:srgbClr val="232F84"/>
                </a:solidFill>
                <a:latin typeface="Calibri" pitchFamily="34" charset="0"/>
                <a:ea typeface="ヒラギノ角ゴ Pro W3" pitchFamily="1" charset="-128"/>
                <a:cs typeface="Calibri" pitchFamily="34" charset="0"/>
              </a:defRPr>
            </a:lvl2pPr>
            <a:lvl3pPr>
              <a:buFont typeface="Courier New" pitchFamily="49" charset="0"/>
              <a:buChar char="o"/>
              <a:defRPr sz="2400">
                <a:solidFill>
                  <a:srgbClr val="232F84"/>
                </a:solidFill>
                <a:latin typeface="Calibri" pitchFamily="34" charset="0"/>
                <a:cs typeface="Calibri" pitchFamily="34" charset="0"/>
              </a:defRPr>
            </a:lvl3pPr>
            <a:lvl4pPr>
              <a:buFont typeface="Wingdings" pitchFamily="2" charset="2"/>
              <a:buChar char="§"/>
              <a:defRPr sz="2400">
                <a:solidFill>
                  <a:srgbClr val="232F84"/>
                </a:solidFill>
                <a:latin typeface="Calibri" pitchFamily="34" charset="0"/>
                <a:cs typeface="Calibri" pitchFamily="34" charset="0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537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14400" y="288022"/>
            <a:ext cx="10871200" cy="1477962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baseline="0">
                <a:solidFill>
                  <a:srgbClr val="00AB4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914400" y="2057400"/>
            <a:ext cx="108712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>
          <a:xfrm>
            <a:off x="3251200" y="6400801"/>
            <a:ext cx="1422400" cy="1238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826000" y="6400801"/>
            <a:ext cx="3048000" cy="1238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026400" y="6400801"/>
            <a:ext cx="1828800" cy="1238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EF1AFDC-CDA4-4AF9-A448-7EE4E11F82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80688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9806880" cy="4133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8068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9806880" cy="4133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2491" y="6014268"/>
            <a:ext cx="1318963" cy="65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784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62" r:id="rId14"/>
    <p:sldLayoutId id="2147483663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rgbClr val="0067AC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uk/tax-codes/what-your-tax-code-means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trg.org.uk/working/self-employment/construction-industry-scheme-cis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trg.org.uk/" TargetMode="External"/><Relationship Id="rId2" Type="http://schemas.openxmlformats.org/officeDocument/2006/relationships/hyperlink" Target="https://www.att.org.uk/video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v.uk/self-assessment-tax-returns" TargetMode="External"/><Relationship Id="rId5" Type="http://schemas.openxmlformats.org/officeDocument/2006/relationships/hyperlink" Target="https://www.gov.uk/tax-codes" TargetMode="External"/><Relationship Id="rId4" Type="http://schemas.openxmlformats.org/officeDocument/2006/relationships/hyperlink" Target="https://taxhelpforhustles.campaign.gov.uk/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r>
              <a:rPr lang="en-GB" sz="5300" dirty="0"/>
              <a:t>How tax works</a:t>
            </a:r>
            <a:br>
              <a:rPr lang="en-GB" dirty="0"/>
            </a:br>
            <a:endParaRPr lang="en-GB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An introduction for young adults</a:t>
            </a:r>
          </a:p>
        </p:txBody>
      </p:sp>
    </p:spTree>
    <p:extLst>
      <p:ext uri="{BB962C8B-B14F-4D97-AF65-F5344CB8AC3E}">
        <p14:creationId xmlns:p14="http://schemas.microsoft.com/office/powerpoint/2010/main" val="1383153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F19A6-4E80-FED4-0A04-7E4830B9B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Types of tax</a:t>
            </a:r>
            <a:endParaRPr lang="en-GB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B924150-90F5-7BB4-782E-5F9D7374E8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3146456"/>
              </p:ext>
            </p:extLst>
          </p:nvPr>
        </p:nvGraphicFramePr>
        <p:xfrm>
          <a:off x="1559496" y="1251598"/>
          <a:ext cx="9073008" cy="53627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8407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6341A-F3F7-ACA1-1E93-2EB7EF13E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806880" cy="1143000"/>
          </a:xfrm>
        </p:spPr>
        <p:txBody>
          <a:bodyPr anchor="ctr">
            <a:normAutofit/>
          </a:bodyPr>
          <a:lstStyle/>
          <a:p>
            <a:r>
              <a:rPr lang="en-US" sz="3600" dirty="0"/>
              <a:t>The main taxes</a:t>
            </a:r>
            <a:endParaRPr lang="en-GB" sz="36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9C88C4-395E-572D-A741-ED01093734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495626"/>
              </p:ext>
            </p:extLst>
          </p:nvPr>
        </p:nvGraphicFramePr>
        <p:xfrm>
          <a:off x="609600" y="1600203"/>
          <a:ext cx="9806880" cy="4133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1699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E07E6-F0E0-1677-5B61-25668D9DE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And in the past, we also taxed…</a:t>
            </a:r>
            <a:endParaRPr lang="en-GB" sz="3600" dirty="0"/>
          </a:p>
        </p:txBody>
      </p:sp>
      <p:pic>
        <p:nvPicPr>
          <p:cNvPr id="5" name="Picture 4" descr="A close-up of a beard&#10;&#10;AI-generated content may be incorrect.">
            <a:extLst>
              <a:ext uri="{FF2B5EF4-FFF2-40B4-BE49-F238E27FC236}">
                <a16:creationId xmlns:a16="http://schemas.microsoft.com/office/drawing/2014/main" id="{A567B53A-2AA3-75F2-7293-16ED0CCB6F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612360"/>
            <a:ext cx="3790446" cy="2444612"/>
          </a:xfrm>
          <a:prstGeom prst="rect">
            <a:avLst/>
          </a:prstGeom>
        </p:spPr>
      </p:pic>
      <p:pic>
        <p:nvPicPr>
          <p:cNvPr id="7" name="Picture 6" descr="A row of windows on a brick wall&#10;&#10;AI-generated content may be incorrect.">
            <a:extLst>
              <a:ext uri="{FF2B5EF4-FFF2-40B4-BE49-F238E27FC236}">
                <a16:creationId xmlns:a16="http://schemas.microsoft.com/office/drawing/2014/main" id="{D1C3D1BB-3489-9135-7E1C-FB5C816852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0431" y="1501969"/>
            <a:ext cx="3419872" cy="2280114"/>
          </a:xfrm>
          <a:prstGeom prst="rect">
            <a:avLst/>
          </a:prstGeom>
        </p:spPr>
      </p:pic>
      <p:pic>
        <p:nvPicPr>
          <p:cNvPr id="9" name="Picture 8" descr="A brown cowboy hat with a brown band&#10;&#10;AI-generated content may be incorrect.">
            <a:extLst>
              <a:ext uri="{FF2B5EF4-FFF2-40B4-BE49-F238E27FC236}">
                <a16:creationId xmlns:a16="http://schemas.microsoft.com/office/drawing/2014/main" id="{367AEEA3-C9AA-5EB2-A44C-60487447A8A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339" y="3874875"/>
            <a:ext cx="4454988" cy="2741531"/>
          </a:xfrm>
          <a:prstGeom prst="rect">
            <a:avLst/>
          </a:prstGeom>
        </p:spPr>
      </p:pic>
      <p:pic>
        <p:nvPicPr>
          <p:cNvPr id="11" name="Picture 10" descr="A bar of soap with bubbles&#10;&#10;AI-generated content may be incorrect.">
            <a:extLst>
              <a:ext uri="{FF2B5EF4-FFF2-40B4-BE49-F238E27FC236}">
                <a16:creationId xmlns:a16="http://schemas.microsoft.com/office/drawing/2014/main" id="{AB66BE0C-86CD-C0EE-89E4-3E8D66F1973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675" y="4019090"/>
            <a:ext cx="3203848" cy="213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571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35078-5F79-ECE8-95B7-9EA8A6977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How does Income Tax work?</a:t>
            </a:r>
            <a:endParaRPr lang="en-GB" sz="3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299DD0C-4AA4-444A-8E1B-A6F2E9F311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663866"/>
              </p:ext>
            </p:extLst>
          </p:nvPr>
        </p:nvGraphicFramePr>
        <p:xfrm>
          <a:off x="1991544" y="1772816"/>
          <a:ext cx="8280921" cy="3384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307">
                  <a:extLst>
                    <a:ext uri="{9D8B030D-6E8A-4147-A177-3AD203B41FA5}">
                      <a16:colId xmlns:a16="http://schemas.microsoft.com/office/drawing/2014/main" val="2207711091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val="3172209629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val="2560633885"/>
                    </a:ext>
                  </a:extLst>
                </a:gridCol>
              </a:tblGrid>
              <a:tr h="676875">
                <a:tc>
                  <a:txBody>
                    <a:bodyPr/>
                    <a:lstStyle/>
                    <a:p>
                      <a:r>
                        <a:rPr lang="en-US" sz="2400" dirty="0"/>
                        <a:t>Band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Income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Rate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292048"/>
                  </a:ext>
                </a:extLst>
              </a:tr>
              <a:tr h="676875">
                <a:tc>
                  <a:txBody>
                    <a:bodyPr/>
                    <a:lstStyle/>
                    <a:p>
                      <a:r>
                        <a:rPr lang="en-US" sz="2400" dirty="0"/>
                        <a:t>Personal Allowance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£0 - £12,570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0%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196128"/>
                  </a:ext>
                </a:extLst>
              </a:tr>
              <a:tr h="676875">
                <a:tc>
                  <a:txBody>
                    <a:bodyPr/>
                    <a:lstStyle/>
                    <a:p>
                      <a:r>
                        <a:rPr lang="en-US" sz="2400" dirty="0"/>
                        <a:t>Basic rate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£12,571 - £50,270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20%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059154"/>
                  </a:ext>
                </a:extLst>
              </a:tr>
              <a:tr h="676875">
                <a:tc>
                  <a:txBody>
                    <a:bodyPr/>
                    <a:lstStyle/>
                    <a:p>
                      <a:r>
                        <a:rPr lang="en-US" sz="2400" dirty="0"/>
                        <a:t>Higher rate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£50,271 - £125,140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40%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852400"/>
                  </a:ext>
                </a:extLst>
              </a:tr>
              <a:tr h="676875">
                <a:tc>
                  <a:txBody>
                    <a:bodyPr/>
                    <a:lstStyle/>
                    <a:p>
                      <a:r>
                        <a:rPr lang="en-US" sz="2400" dirty="0"/>
                        <a:t>Additional rate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£125,140 +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45%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592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410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7B723-9B43-4896-C970-71C6CE950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8496F-FB0A-2C5E-6D57-795558C0B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How do NICs work?</a:t>
            </a:r>
            <a:endParaRPr lang="en-GB" sz="3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A9353B-6694-D247-30BC-8AAE3222B0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697612"/>
              </p:ext>
            </p:extLst>
          </p:nvPr>
        </p:nvGraphicFramePr>
        <p:xfrm>
          <a:off x="2567608" y="1772816"/>
          <a:ext cx="5760640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3172209629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560633885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r>
                        <a:rPr lang="en-US" sz="2400" dirty="0"/>
                        <a:t>Income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Rate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292048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r>
                        <a:rPr lang="en-US" sz="2400" dirty="0"/>
                        <a:t>£0 - £12,570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0%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196128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r>
                        <a:rPr lang="en-US" sz="2400" dirty="0"/>
                        <a:t>£12,571 - £50,270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8%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059154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r>
                        <a:rPr lang="en-US" sz="2400" dirty="0"/>
                        <a:t>£50,271 +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2%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852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0711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32F7D-E720-E55F-7ACE-5C7E1E93F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Example – Steve earns £55,000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70598-1137-6FFD-2684-E584D2506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5816" y="1124744"/>
            <a:ext cx="5040560" cy="2202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Income Tax:</a:t>
            </a:r>
          </a:p>
          <a:p>
            <a:pPr marL="0" indent="0">
              <a:buNone/>
            </a:pPr>
            <a:r>
              <a:rPr lang="en-US" sz="1800" dirty="0"/>
              <a:t>£12,570 @ 0% = 			£0</a:t>
            </a:r>
          </a:p>
          <a:p>
            <a:pPr marL="0" indent="0">
              <a:buNone/>
            </a:pPr>
            <a:r>
              <a:rPr lang="en-US" sz="1800" dirty="0"/>
              <a:t>(£50,270 - £12,570) @ 20% = 	£7,540</a:t>
            </a:r>
          </a:p>
          <a:p>
            <a:pPr marL="0" indent="0">
              <a:buNone/>
            </a:pPr>
            <a:r>
              <a:rPr lang="en-US" sz="1800" dirty="0"/>
              <a:t>(£55,000 - £50,270) @ 40% = 	£1,892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dirty="0"/>
              <a:t>Total Income Tax = 		              £9,432</a:t>
            </a:r>
          </a:p>
          <a:p>
            <a:pPr marL="0" indent="0">
              <a:buNone/>
            </a:pPr>
            <a:endParaRPr lang="en-US" sz="180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BBFEAB5-8274-3770-797C-57A7F1BAA6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0680502"/>
              </p:ext>
            </p:extLst>
          </p:nvPr>
        </p:nvGraphicFramePr>
        <p:xfrm>
          <a:off x="-456728" y="1268760"/>
          <a:ext cx="694826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6570D41-B2FC-3494-A203-0154E0D2F854}"/>
              </a:ext>
            </a:extLst>
          </p:cNvPr>
          <p:cNvSpPr txBox="1"/>
          <p:nvPr/>
        </p:nvSpPr>
        <p:spPr>
          <a:xfrm>
            <a:off x="6833320" y="3453027"/>
            <a:ext cx="46450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800" dirty="0"/>
              <a:t>NICs:</a:t>
            </a:r>
          </a:p>
          <a:p>
            <a:pPr marL="0" indent="0">
              <a:buNone/>
            </a:pPr>
            <a:r>
              <a:rPr lang="en-US" sz="1800" dirty="0"/>
              <a:t>£12,570 @ 0% = 			£0</a:t>
            </a:r>
          </a:p>
          <a:p>
            <a:pPr marL="0" indent="0">
              <a:buNone/>
            </a:pPr>
            <a:r>
              <a:rPr lang="en-US" sz="1800" dirty="0"/>
              <a:t>£37,700 @ 8% = 			£3,016</a:t>
            </a:r>
          </a:p>
          <a:p>
            <a:pPr marL="0" indent="0">
              <a:buNone/>
            </a:pPr>
            <a:r>
              <a:rPr lang="en-US" sz="1800" dirty="0"/>
              <a:t>£4,730 @ 2% =			£95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Total NICs = 			£3,111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0F0F9D-38DF-494A-CA9A-2FDCBB3962EF}"/>
              </a:ext>
            </a:extLst>
          </p:cNvPr>
          <p:cNvSpPr txBox="1"/>
          <p:nvPr/>
        </p:nvSpPr>
        <p:spPr>
          <a:xfrm>
            <a:off x="6833320" y="5410090"/>
            <a:ext cx="4933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Total Income Tax and NICs = 	£12,543 (c. 23%)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32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How does the way we work affect our tax?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A2D6694-6253-A080-5975-BB639927F268}"/>
              </a:ext>
            </a:extLst>
          </p:cNvPr>
          <p:cNvSpPr/>
          <p:nvPr/>
        </p:nvSpPr>
        <p:spPr>
          <a:xfrm>
            <a:off x="1981200" y="1600202"/>
            <a:ext cx="3790900" cy="4635497"/>
          </a:xfrm>
          <a:custGeom>
            <a:avLst/>
            <a:gdLst>
              <a:gd name="connsiteX0" fmla="*/ 0 w 3790900"/>
              <a:gd name="connsiteY0" fmla="*/ 379090 h 4635497"/>
              <a:gd name="connsiteX1" fmla="*/ 379090 w 3790900"/>
              <a:gd name="connsiteY1" fmla="*/ 0 h 4635497"/>
              <a:gd name="connsiteX2" fmla="*/ 3411810 w 3790900"/>
              <a:gd name="connsiteY2" fmla="*/ 0 h 4635497"/>
              <a:gd name="connsiteX3" fmla="*/ 3790900 w 3790900"/>
              <a:gd name="connsiteY3" fmla="*/ 379090 h 4635497"/>
              <a:gd name="connsiteX4" fmla="*/ 3790900 w 3790900"/>
              <a:gd name="connsiteY4" fmla="*/ 4256407 h 4635497"/>
              <a:gd name="connsiteX5" fmla="*/ 3411810 w 3790900"/>
              <a:gd name="connsiteY5" fmla="*/ 4635497 h 4635497"/>
              <a:gd name="connsiteX6" fmla="*/ 379090 w 3790900"/>
              <a:gd name="connsiteY6" fmla="*/ 4635497 h 4635497"/>
              <a:gd name="connsiteX7" fmla="*/ 0 w 3790900"/>
              <a:gd name="connsiteY7" fmla="*/ 4256407 h 4635497"/>
              <a:gd name="connsiteX8" fmla="*/ 0 w 3790900"/>
              <a:gd name="connsiteY8" fmla="*/ 379090 h 4635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90900" h="4635497">
                <a:moveTo>
                  <a:pt x="0" y="379090"/>
                </a:moveTo>
                <a:cubicBezTo>
                  <a:pt x="0" y="169724"/>
                  <a:pt x="169724" y="0"/>
                  <a:pt x="379090" y="0"/>
                </a:cubicBezTo>
                <a:lnTo>
                  <a:pt x="3411810" y="0"/>
                </a:lnTo>
                <a:cubicBezTo>
                  <a:pt x="3621176" y="0"/>
                  <a:pt x="3790900" y="169724"/>
                  <a:pt x="3790900" y="379090"/>
                </a:cubicBezTo>
                <a:lnTo>
                  <a:pt x="3790900" y="4256407"/>
                </a:lnTo>
                <a:cubicBezTo>
                  <a:pt x="3790900" y="4465773"/>
                  <a:pt x="3621176" y="4635497"/>
                  <a:pt x="3411810" y="4635497"/>
                </a:cubicBezTo>
                <a:lnTo>
                  <a:pt x="379090" y="4635497"/>
                </a:lnTo>
                <a:cubicBezTo>
                  <a:pt x="169724" y="4635497"/>
                  <a:pt x="0" y="4465773"/>
                  <a:pt x="0" y="4256407"/>
                </a:cubicBezTo>
                <a:lnTo>
                  <a:pt x="0" y="379090"/>
                </a:lnTo>
                <a:close/>
              </a:path>
            </a:pathLst>
          </a:cu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2400" tIns="152400" rIns="152400" bIns="3397248" numCol="1" spcCol="1270" anchor="ctr" anchorCtr="0">
            <a:noAutofit/>
          </a:bodyPr>
          <a:lstStyle/>
          <a:p>
            <a:pPr marL="0" lvl="0" indent="0" algn="ctr" defTabSz="1778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3600" kern="1200" dirty="0"/>
              <a:t>Employee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AD8EDEE-6A36-9829-311B-C2D63C9E3137}"/>
              </a:ext>
            </a:extLst>
          </p:cNvPr>
          <p:cNvSpPr/>
          <p:nvPr/>
        </p:nvSpPr>
        <p:spPr>
          <a:xfrm>
            <a:off x="2364230" y="2991247"/>
            <a:ext cx="3032720" cy="910689"/>
          </a:xfrm>
          <a:custGeom>
            <a:avLst/>
            <a:gdLst>
              <a:gd name="connsiteX0" fmla="*/ 0 w 3032720"/>
              <a:gd name="connsiteY0" fmla="*/ 91069 h 910689"/>
              <a:gd name="connsiteX1" fmla="*/ 91069 w 3032720"/>
              <a:gd name="connsiteY1" fmla="*/ 0 h 910689"/>
              <a:gd name="connsiteX2" fmla="*/ 2941651 w 3032720"/>
              <a:gd name="connsiteY2" fmla="*/ 0 h 910689"/>
              <a:gd name="connsiteX3" fmla="*/ 3032720 w 3032720"/>
              <a:gd name="connsiteY3" fmla="*/ 91069 h 910689"/>
              <a:gd name="connsiteX4" fmla="*/ 3032720 w 3032720"/>
              <a:gd name="connsiteY4" fmla="*/ 819620 h 910689"/>
              <a:gd name="connsiteX5" fmla="*/ 2941651 w 3032720"/>
              <a:gd name="connsiteY5" fmla="*/ 910689 h 910689"/>
              <a:gd name="connsiteX6" fmla="*/ 91069 w 3032720"/>
              <a:gd name="connsiteY6" fmla="*/ 910689 h 910689"/>
              <a:gd name="connsiteX7" fmla="*/ 0 w 3032720"/>
              <a:gd name="connsiteY7" fmla="*/ 819620 h 910689"/>
              <a:gd name="connsiteX8" fmla="*/ 0 w 3032720"/>
              <a:gd name="connsiteY8" fmla="*/ 91069 h 910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32720" h="910689">
                <a:moveTo>
                  <a:pt x="0" y="91069"/>
                </a:moveTo>
                <a:cubicBezTo>
                  <a:pt x="0" y="40773"/>
                  <a:pt x="40773" y="0"/>
                  <a:pt x="91069" y="0"/>
                </a:cubicBezTo>
                <a:lnTo>
                  <a:pt x="2941651" y="0"/>
                </a:lnTo>
                <a:cubicBezTo>
                  <a:pt x="2991947" y="0"/>
                  <a:pt x="3032720" y="40773"/>
                  <a:pt x="3032720" y="91069"/>
                </a:cubicBezTo>
                <a:lnTo>
                  <a:pt x="3032720" y="819620"/>
                </a:lnTo>
                <a:cubicBezTo>
                  <a:pt x="3032720" y="869916"/>
                  <a:pt x="2991947" y="910689"/>
                  <a:pt x="2941651" y="910689"/>
                </a:cubicBezTo>
                <a:lnTo>
                  <a:pt x="91069" y="910689"/>
                </a:lnTo>
                <a:cubicBezTo>
                  <a:pt x="40773" y="910689"/>
                  <a:pt x="0" y="869916"/>
                  <a:pt x="0" y="819620"/>
                </a:cubicBezTo>
                <a:lnTo>
                  <a:pt x="0" y="9106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093" tIns="70488" rIns="85093" bIns="70488" numCol="1" spcCol="1270" anchor="ctr" anchorCtr="0">
            <a:noAutofit/>
          </a:bodyPr>
          <a:lstStyle/>
          <a:p>
            <a:pPr marL="0" lvl="0" indent="0" algn="ctr" defTabSz="10223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/>
              <a:t>PAYE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289076-1D5A-D00B-1BE6-CFDEDBB93706}"/>
              </a:ext>
            </a:extLst>
          </p:cNvPr>
          <p:cNvSpPr/>
          <p:nvPr/>
        </p:nvSpPr>
        <p:spPr>
          <a:xfrm>
            <a:off x="2364230" y="4042042"/>
            <a:ext cx="3032720" cy="910689"/>
          </a:xfrm>
          <a:custGeom>
            <a:avLst/>
            <a:gdLst>
              <a:gd name="connsiteX0" fmla="*/ 0 w 3032720"/>
              <a:gd name="connsiteY0" fmla="*/ 91069 h 910689"/>
              <a:gd name="connsiteX1" fmla="*/ 91069 w 3032720"/>
              <a:gd name="connsiteY1" fmla="*/ 0 h 910689"/>
              <a:gd name="connsiteX2" fmla="*/ 2941651 w 3032720"/>
              <a:gd name="connsiteY2" fmla="*/ 0 h 910689"/>
              <a:gd name="connsiteX3" fmla="*/ 3032720 w 3032720"/>
              <a:gd name="connsiteY3" fmla="*/ 91069 h 910689"/>
              <a:gd name="connsiteX4" fmla="*/ 3032720 w 3032720"/>
              <a:gd name="connsiteY4" fmla="*/ 819620 h 910689"/>
              <a:gd name="connsiteX5" fmla="*/ 2941651 w 3032720"/>
              <a:gd name="connsiteY5" fmla="*/ 910689 h 910689"/>
              <a:gd name="connsiteX6" fmla="*/ 91069 w 3032720"/>
              <a:gd name="connsiteY6" fmla="*/ 910689 h 910689"/>
              <a:gd name="connsiteX7" fmla="*/ 0 w 3032720"/>
              <a:gd name="connsiteY7" fmla="*/ 819620 h 910689"/>
              <a:gd name="connsiteX8" fmla="*/ 0 w 3032720"/>
              <a:gd name="connsiteY8" fmla="*/ 91069 h 910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32720" h="910689">
                <a:moveTo>
                  <a:pt x="0" y="91069"/>
                </a:moveTo>
                <a:cubicBezTo>
                  <a:pt x="0" y="40773"/>
                  <a:pt x="40773" y="0"/>
                  <a:pt x="91069" y="0"/>
                </a:cubicBezTo>
                <a:lnTo>
                  <a:pt x="2941651" y="0"/>
                </a:lnTo>
                <a:cubicBezTo>
                  <a:pt x="2991947" y="0"/>
                  <a:pt x="3032720" y="40773"/>
                  <a:pt x="3032720" y="91069"/>
                </a:cubicBezTo>
                <a:lnTo>
                  <a:pt x="3032720" y="819620"/>
                </a:lnTo>
                <a:cubicBezTo>
                  <a:pt x="3032720" y="869916"/>
                  <a:pt x="2991947" y="910689"/>
                  <a:pt x="2941651" y="910689"/>
                </a:cubicBezTo>
                <a:lnTo>
                  <a:pt x="91069" y="910689"/>
                </a:lnTo>
                <a:cubicBezTo>
                  <a:pt x="40773" y="910689"/>
                  <a:pt x="0" y="869916"/>
                  <a:pt x="0" y="819620"/>
                </a:cubicBezTo>
                <a:lnTo>
                  <a:pt x="0" y="9106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470669"/>
              <a:satOff val="-2046"/>
              <a:lumOff val="-784"/>
              <a:alphaOff val="0"/>
            </a:schemeClr>
          </a:fillRef>
          <a:effectRef idx="0">
            <a:schemeClr val="accent5">
              <a:hueOff val="-1470669"/>
              <a:satOff val="-2046"/>
              <a:lumOff val="-78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093" tIns="70488" rIns="85093" bIns="70488" numCol="1" spcCol="1270" anchor="ctr" anchorCtr="0">
            <a:noAutofit/>
          </a:bodyPr>
          <a:lstStyle/>
          <a:p>
            <a:pPr marL="0" lvl="0" indent="0" algn="ctr" defTabSz="10223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/>
              <a:t>Class 1 &amp; employer NICs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CBFC6E89-03A2-3EEB-1F83-79F569FC5922}"/>
              </a:ext>
            </a:extLst>
          </p:cNvPr>
          <p:cNvSpPr/>
          <p:nvPr/>
        </p:nvSpPr>
        <p:spPr>
          <a:xfrm>
            <a:off x="2364230" y="5092838"/>
            <a:ext cx="3032720" cy="910689"/>
          </a:xfrm>
          <a:custGeom>
            <a:avLst/>
            <a:gdLst>
              <a:gd name="connsiteX0" fmla="*/ 0 w 3032720"/>
              <a:gd name="connsiteY0" fmla="*/ 91069 h 910689"/>
              <a:gd name="connsiteX1" fmla="*/ 91069 w 3032720"/>
              <a:gd name="connsiteY1" fmla="*/ 0 h 910689"/>
              <a:gd name="connsiteX2" fmla="*/ 2941651 w 3032720"/>
              <a:gd name="connsiteY2" fmla="*/ 0 h 910689"/>
              <a:gd name="connsiteX3" fmla="*/ 3032720 w 3032720"/>
              <a:gd name="connsiteY3" fmla="*/ 91069 h 910689"/>
              <a:gd name="connsiteX4" fmla="*/ 3032720 w 3032720"/>
              <a:gd name="connsiteY4" fmla="*/ 819620 h 910689"/>
              <a:gd name="connsiteX5" fmla="*/ 2941651 w 3032720"/>
              <a:gd name="connsiteY5" fmla="*/ 910689 h 910689"/>
              <a:gd name="connsiteX6" fmla="*/ 91069 w 3032720"/>
              <a:gd name="connsiteY6" fmla="*/ 910689 h 910689"/>
              <a:gd name="connsiteX7" fmla="*/ 0 w 3032720"/>
              <a:gd name="connsiteY7" fmla="*/ 819620 h 910689"/>
              <a:gd name="connsiteX8" fmla="*/ 0 w 3032720"/>
              <a:gd name="connsiteY8" fmla="*/ 91069 h 910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32720" h="910689">
                <a:moveTo>
                  <a:pt x="0" y="91069"/>
                </a:moveTo>
                <a:cubicBezTo>
                  <a:pt x="0" y="40773"/>
                  <a:pt x="40773" y="0"/>
                  <a:pt x="91069" y="0"/>
                </a:cubicBezTo>
                <a:lnTo>
                  <a:pt x="2941651" y="0"/>
                </a:lnTo>
                <a:cubicBezTo>
                  <a:pt x="2991947" y="0"/>
                  <a:pt x="3032720" y="40773"/>
                  <a:pt x="3032720" y="91069"/>
                </a:cubicBezTo>
                <a:lnTo>
                  <a:pt x="3032720" y="819620"/>
                </a:lnTo>
                <a:cubicBezTo>
                  <a:pt x="3032720" y="869916"/>
                  <a:pt x="2991947" y="910689"/>
                  <a:pt x="2941651" y="910689"/>
                </a:cubicBezTo>
                <a:lnTo>
                  <a:pt x="91069" y="910689"/>
                </a:lnTo>
                <a:cubicBezTo>
                  <a:pt x="40773" y="910689"/>
                  <a:pt x="0" y="869916"/>
                  <a:pt x="0" y="819620"/>
                </a:cubicBezTo>
                <a:lnTo>
                  <a:pt x="0" y="9106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941338"/>
              <a:satOff val="-4091"/>
              <a:lumOff val="-1569"/>
              <a:alphaOff val="0"/>
            </a:schemeClr>
          </a:fillRef>
          <a:effectRef idx="0">
            <a:schemeClr val="accent5">
              <a:hueOff val="-2941338"/>
              <a:satOff val="-4091"/>
              <a:lumOff val="-156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093" tIns="70488" rIns="85093" bIns="70488" numCol="1" spcCol="1270" anchor="ctr" anchorCtr="0">
            <a:noAutofit/>
          </a:bodyPr>
          <a:lstStyle/>
          <a:p>
            <a:pPr marL="0" lvl="0" indent="0" algn="ctr" defTabSz="10223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dirty="0"/>
              <a:t>More d</a:t>
            </a:r>
            <a:r>
              <a:rPr lang="en-GB" sz="2800" kern="1200" dirty="0"/>
              <a:t>ifficult to deduct expenses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DE66A37-B5FD-D062-F326-A4E71014CF4D}"/>
              </a:ext>
            </a:extLst>
          </p:cNvPr>
          <p:cNvSpPr/>
          <p:nvPr/>
        </p:nvSpPr>
        <p:spPr>
          <a:xfrm>
            <a:off x="6060358" y="1600202"/>
            <a:ext cx="3790900" cy="4635497"/>
          </a:xfrm>
          <a:custGeom>
            <a:avLst/>
            <a:gdLst>
              <a:gd name="connsiteX0" fmla="*/ 0 w 3790900"/>
              <a:gd name="connsiteY0" fmla="*/ 379090 h 4635497"/>
              <a:gd name="connsiteX1" fmla="*/ 379090 w 3790900"/>
              <a:gd name="connsiteY1" fmla="*/ 0 h 4635497"/>
              <a:gd name="connsiteX2" fmla="*/ 3411810 w 3790900"/>
              <a:gd name="connsiteY2" fmla="*/ 0 h 4635497"/>
              <a:gd name="connsiteX3" fmla="*/ 3790900 w 3790900"/>
              <a:gd name="connsiteY3" fmla="*/ 379090 h 4635497"/>
              <a:gd name="connsiteX4" fmla="*/ 3790900 w 3790900"/>
              <a:gd name="connsiteY4" fmla="*/ 4256407 h 4635497"/>
              <a:gd name="connsiteX5" fmla="*/ 3411810 w 3790900"/>
              <a:gd name="connsiteY5" fmla="*/ 4635497 h 4635497"/>
              <a:gd name="connsiteX6" fmla="*/ 379090 w 3790900"/>
              <a:gd name="connsiteY6" fmla="*/ 4635497 h 4635497"/>
              <a:gd name="connsiteX7" fmla="*/ 0 w 3790900"/>
              <a:gd name="connsiteY7" fmla="*/ 4256407 h 4635497"/>
              <a:gd name="connsiteX8" fmla="*/ 0 w 3790900"/>
              <a:gd name="connsiteY8" fmla="*/ 379090 h 4635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90900" h="4635497">
                <a:moveTo>
                  <a:pt x="0" y="379090"/>
                </a:moveTo>
                <a:cubicBezTo>
                  <a:pt x="0" y="169724"/>
                  <a:pt x="169724" y="0"/>
                  <a:pt x="379090" y="0"/>
                </a:cubicBezTo>
                <a:lnTo>
                  <a:pt x="3411810" y="0"/>
                </a:lnTo>
                <a:cubicBezTo>
                  <a:pt x="3621176" y="0"/>
                  <a:pt x="3790900" y="169724"/>
                  <a:pt x="3790900" y="379090"/>
                </a:cubicBezTo>
                <a:lnTo>
                  <a:pt x="3790900" y="4256407"/>
                </a:lnTo>
                <a:cubicBezTo>
                  <a:pt x="3790900" y="4465773"/>
                  <a:pt x="3621176" y="4635497"/>
                  <a:pt x="3411810" y="4635497"/>
                </a:cubicBezTo>
                <a:lnTo>
                  <a:pt x="379090" y="4635497"/>
                </a:lnTo>
                <a:cubicBezTo>
                  <a:pt x="169724" y="4635497"/>
                  <a:pt x="0" y="4465773"/>
                  <a:pt x="0" y="4256407"/>
                </a:cubicBezTo>
                <a:lnTo>
                  <a:pt x="0" y="379090"/>
                </a:lnTo>
                <a:close/>
              </a:path>
            </a:pathLst>
          </a:cu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2400" tIns="152400" rIns="152400" bIns="3397248" numCol="1" spcCol="1270" anchor="ctr" anchorCtr="0">
            <a:noAutofit/>
          </a:bodyPr>
          <a:lstStyle/>
          <a:p>
            <a:pPr marL="0" lvl="0" indent="0" algn="ctr" defTabSz="1778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3600" kern="1200" dirty="0"/>
              <a:t>Self-employed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1F4B694-4012-8044-8247-BECE4FE706A3}"/>
              </a:ext>
            </a:extLst>
          </p:cNvPr>
          <p:cNvSpPr/>
          <p:nvPr/>
        </p:nvSpPr>
        <p:spPr>
          <a:xfrm>
            <a:off x="6439448" y="2991247"/>
            <a:ext cx="3032720" cy="910689"/>
          </a:xfrm>
          <a:custGeom>
            <a:avLst/>
            <a:gdLst>
              <a:gd name="connsiteX0" fmla="*/ 0 w 3032720"/>
              <a:gd name="connsiteY0" fmla="*/ 91069 h 910689"/>
              <a:gd name="connsiteX1" fmla="*/ 91069 w 3032720"/>
              <a:gd name="connsiteY1" fmla="*/ 0 h 910689"/>
              <a:gd name="connsiteX2" fmla="*/ 2941651 w 3032720"/>
              <a:gd name="connsiteY2" fmla="*/ 0 h 910689"/>
              <a:gd name="connsiteX3" fmla="*/ 3032720 w 3032720"/>
              <a:gd name="connsiteY3" fmla="*/ 91069 h 910689"/>
              <a:gd name="connsiteX4" fmla="*/ 3032720 w 3032720"/>
              <a:gd name="connsiteY4" fmla="*/ 819620 h 910689"/>
              <a:gd name="connsiteX5" fmla="*/ 2941651 w 3032720"/>
              <a:gd name="connsiteY5" fmla="*/ 910689 h 910689"/>
              <a:gd name="connsiteX6" fmla="*/ 91069 w 3032720"/>
              <a:gd name="connsiteY6" fmla="*/ 910689 h 910689"/>
              <a:gd name="connsiteX7" fmla="*/ 0 w 3032720"/>
              <a:gd name="connsiteY7" fmla="*/ 819620 h 910689"/>
              <a:gd name="connsiteX8" fmla="*/ 0 w 3032720"/>
              <a:gd name="connsiteY8" fmla="*/ 91069 h 910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32720" h="910689">
                <a:moveTo>
                  <a:pt x="0" y="91069"/>
                </a:moveTo>
                <a:cubicBezTo>
                  <a:pt x="0" y="40773"/>
                  <a:pt x="40773" y="0"/>
                  <a:pt x="91069" y="0"/>
                </a:cubicBezTo>
                <a:lnTo>
                  <a:pt x="2941651" y="0"/>
                </a:lnTo>
                <a:cubicBezTo>
                  <a:pt x="2991947" y="0"/>
                  <a:pt x="3032720" y="40773"/>
                  <a:pt x="3032720" y="91069"/>
                </a:cubicBezTo>
                <a:lnTo>
                  <a:pt x="3032720" y="819620"/>
                </a:lnTo>
                <a:cubicBezTo>
                  <a:pt x="3032720" y="869916"/>
                  <a:pt x="2991947" y="910689"/>
                  <a:pt x="2941651" y="910689"/>
                </a:cubicBezTo>
                <a:lnTo>
                  <a:pt x="91069" y="910689"/>
                </a:lnTo>
                <a:cubicBezTo>
                  <a:pt x="40773" y="910689"/>
                  <a:pt x="0" y="869916"/>
                  <a:pt x="0" y="819620"/>
                </a:cubicBezTo>
                <a:lnTo>
                  <a:pt x="0" y="9106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412007"/>
              <a:satOff val="-6137"/>
              <a:lumOff val="-2353"/>
              <a:alphaOff val="0"/>
            </a:schemeClr>
          </a:fillRef>
          <a:effectRef idx="0">
            <a:schemeClr val="accent5">
              <a:hueOff val="-4412007"/>
              <a:satOff val="-6137"/>
              <a:lumOff val="-235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093" tIns="70488" rIns="85093" bIns="70488" numCol="1" spcCol="1270" anchor="ctr" anchorCtr="0">
            <a:noAutofit/>
          </a:bodyPr>
          <a:lstStyle/>
          <a:p>
            <a:pPr marL="0" lvl="0" indent="0" algn="ctr" defTabSz="10223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/>
              <a:t>Self-assessment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A109122-1864-73BD-EA99-F6420FE80CD2}"/>
              </a:ext>
            </a:extLst>
          </p:cNvPr>
          <p:cNvSpPr/>
          <p:nvPr/>
        </p:nvSpPr>
        <p:spPr>
          <a:xfrm>
            <a:off x="6439448" y="4042042"/>
            <a:ext cx="3032720" cy="910689"/>
          </a:xfrm>
          <a:custGeom>
            <a:avLst/>
            <a:gdLst>
              <a:gd name="connsiteX0" fmla="*/ 0 w 3032720"/>
              <a:gd name="connsiteY0" fmla="*/ 91069 h 910689"/>
              <a:gd name="connsiteX1" fmla="*/ 91069 w 3032720"/>
              <a:gd name="connsiteY1" fmla="*/ 0 h 910689"/>
              <a:gd name="connsiteX2" fmla="*/ 2941651 w 3032720"/>
              <a:gd name="connsiteY2" fmla="*/ 0 h 910689"/>
              <a:gd name="connsiteX3" fmla="*/ 3032720 w 3032720"/>
              <a:gd name="connsiteY3" fmla="*/ 91069 h 910689"/>
              <a:gd name="connsiteX4" fmla="*/ 3032720 w 3032720"/>
              <a:gd name="connsiteY4" fmla="*/ 819620 h 910689"/>
              <a:gd name="connsiteX5" fmla="*/ 2941651 w 3032720"/>
              <a:gd name="connsiteY5" fmla="*/ 910689 h 910689"/>
              <a:gd name="connsiteX6" fmla="*/ 91069 w 3032720"/>
              <a:gd name="connsiteY6" fmla="*/ 910689 h 910689"/>
              <a:gd name="connsiteX7" fmla="*/ 0 w 3032720"/>
              <a:gd name="connsiteY7" fmla="*/ 819620 h 910689"/>
              <a:gd name="connsiteX8" fmla="*/ 0 w 3032720"/>
              <a:gd name="connsiteY8" fmla="*/ 91069 h 910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32720" h="910689">
                <a:moveTo>
                  <a:pt x="0" y="91069"/>
                </a:moveTo>
                <a:cubicBezTo>
                  <a:pt x="0" y="40773"/>
                  <a:pt x="40773" y="0"/>
                  <a:pt x="91069" y="0"/>
                </a:cubicBezTo>
                <a:lnTo>
                  <a:pt x="2941651" y="0"/>
                </a:lnTo>
                <a:cubicBezTo>
                  <a:pt x="2991947" y="0"/>
                  <a:pt x="3032720" y="40773"/>
                  <a:pt x="3032720" y="91069"/>
                </a:cubicBezTo>
                <a:lnTo>
                  <a:pt x="3032720" y="819620"/>
                </a:lnTo>
                <a:cubicBezTo>
                  <a:pt x="3032720" y="869916"/>
                  <a:pt x="2991947" y="910689"/>
                  <a:pt x="2941651" y="910689"/>
                </a:cubicBezTo>
                <a:lnTo>
                  <a:pt x="91069" y="910689"/>
                </a:lnTo>
                <a:cubicBezTo>
                  <a:pt x="40773" y="910689"/>
                  <a:pt x="0" y="869916"/>
                  <a:pt x="0" y="819620"/>
                </a:cubicBezTo>
                <a:lnTo>
                  <a:pt x="0" y="9106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882676"/>
              <a:satOff val="-8182"/>
              <a:lumOff val="-3138"/>
              <a:alphaOff val="0"/>
            </a:schemeClr>
          </a:fillRef>
          <a:effectRef idx="0">
            <a:schemeClr val="accent5">
              <a:hueOff val="-5882676"/>
              <a:satOff val="-8182"/>
              <a:lumOff val="-313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093" tIns="70488" rIns="85093" bIns="70488" numCol="1" spcCol="1270" anchor="ctr" anchorCtr="0">
            <a:noAutofit/>
          </a:bodyPr>
          <a:lstStyle/>
          <a:p>
            <a:pPr marL="0" lvl="0" indent="0" algn="ctr" defTabSz="10223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/>
              <a:t>Class 4 NICS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13CE17D-F4D4-24E9-F187-2165164EDC05}"/>
              </a:ext>
            </a:extLst>
          </p:cNvPr>
          <p:cNvSpPr/>
          <p:nvPr/>
        </p:nvSpPr>
        <p:spPr>
          <a:xfrm>
            <a:off x="6439448" y="5092838"/>
            <a:ext cx="3032720" cy="910689"/>
          </a:xfrm>
          <a:custGeom>
            <a:avLst/>
            <a:gdLst>
              <a:gd name="connsiteX0" fmla="*/ 0 w 3032720"/>
              <a:gd name="connsiteY0" fmla="*/ 91069 h 910689"/>
              <a:gd name="connsiteX1" fmla="*/ 91069 w 3032720"/>
              <a:gd name="connsiteY1" fmla="*/ 0 h 910689"/>
              <a:gd name="connsiteX2" fmla="*/ 2941651 w 3032720"/>
              <a:gd name="connsiteY2" fmla="*/ 0 h 910689"/>
              <a:gd name="connsiteX3" fmla="*/ 3032720 w 3032720"/>
              <a:gd name="connsiteY3" fmla="*/ 91069 h 910689"/>
              <a:gd name="connsiteX4" fmla="*/ 3032720 w 3032720"/>
              <a:gd name="connsiteY4" fmla="*/ 819620 h 910689"/>
              <a:gd name="connsiteX5" fmla="*/ 2941651 w 3032720"/>
              <a:gd name="connsiteY5" fmla="*/ 910689 h 910689"/>
              <a:gd name="connsiteX6" fmla="*/ 91069 w 3032720"/>
              <a:gd name="connsiteY6" fmla="*/ 910689 h 910689"/>
              <a:gd name="connsiteX7" fmla="*/ 0 w 3032720"/>
              <a:gd name="connsiteY7" fmla="*/ 819620 h 910689"/>
              <a:gd name="connsiteX8" fmla="*/ 0 w 3032720"/>
              <a:gd name="connsiteY8" fmla="*/ 91069 h 910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32720" h="910689">
                <a:moveTo>
                  <a:pt x="0" y="91069"/>
                </a:moveTo>
                <a:cubicBezTo>
                  <a:pt x="0" y="40773"/>
                  <a:pt x="40773" y="0"/>
                  <a:pt x="91069" y="0"/>
                </a:cubicBezTo>
                <a:lnTo>
                  <a:pt x="2941651" y="0"/>
                </a:lnTo>
                <a:cubicBezTo>
                  <a:pt x="2991947" y="0"/>
                  <a:pt x="3032720" y="40773"/>
                  <a:pt x="3032720" y="91069"/>
                </a:cubicBezTo>
                <a:lnTo>
                  <a:pt x="3032720" y="819620"/>
                </a:lnTo>
                <a:cubicBezTo>
                  <a:pt x="3032720" y="869916"/>
                  <a:pt x="2991947" y="910689"/>
                  <a:pt x="2941651" y="910689"/>
                </a:cubicBezTo>
                <a:lnTo>
                  <a:pt x="91069" y="910689"/>
                </a:lnTo>
                <a:cubicBezTo>
                  <a:pt x="40773" y="910689"/>
                  <a:pt x="0" y="869916"/>
                  <a:pt x="0" y="819620"/>
                </a:cubicBezTo>
                <a:lnTo>
                  <a:pt x="0" y="9106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353344"/>
              <a:satOff val="-10228"/>
              <a:lumOff val="-3922"/>
              <a:alphaOff val="0"/>
            </a:schemeClr>
          </a:fillRef>
          <a:effectRef idx="0">
            <a:schemeClr val="accent5">
              <a:hueOff val="-7353344"/>
              <a:satOff val="-10228"/>
              <a:lumOff val="-392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093" tIns="70488" rIns="85093" bIns="70488" numCol="1" spcCol="1270" anchor="ctr" anchorCtr="0">
            <a:noAutofit/>
          </a:bodyPr>
          <a:lstStyle/>
          <a:p>
            <a:pPr marL="0" lvl="0" indent="0" algn="ctr" defTabSz="10223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/>
              <a:t>Easier to get a deduction</a:t>
            </a:r>
          </a:p>
        </p:txBody>
      </p:sp>
    </p:spTree>
    <p:extLst>
      <p:ext uri="{BB962C8B-B14F-4D97-AF65-F5344CB8AC3E}">
        <p14:creationId xmlns:p14="http://schemas.microsoft.com/office/powerpoint/2010/main" val="2585291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57E9C-A693-18DD-8F7A-0ABABE3FC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Tax if you work for someone else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CE31B-521E-BFE4-FC3B-341567F86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Your employer will take Income Tax and NICs from your salary before you’re paid</a:t>
            </a:r>
          </a:p>
          <a:p>
            <a:r>
              <a:rPr lang="en-US" sz="3200" dirty="0"/>
              <a:t>No need to file a tax return or (generally) talk to HMRC</a:t>
            </a:r>
          </a:p>
          <a:p>
            <a:r>
              <a:rPr lang="en-US" sz="3200" dirty="0"/>
              <a:t>But some important things to keep an eye on….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064988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8959BFE-7929-97B1-672C-6010CC648C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065301"/>
              </p:ext>
            </p:extLst>
          </p:nvPr>
        </p:nvGraphicFramePr>
        <p:xfrm>
          <a:off x="2135561" y="332657"/>
          <a:ext cx="7992887" cy="6048663"/>
        </p:xfrm>
        <a:graphic>
          <a:graphicData uri="http://schemas.openxmlformats.org/drawingml/2006/table">
            <a:tbl>
              <a:tblPr/>
              <a:tblGrid>
                <a:gridCol w="428191">
                  <a:extLst>
                    <a:ext uri="{9D8B030D-6E8A-4147-A177-3AD203B41FA5}">
                      <a16:colId xmlns:a16="http://schemas.microsoft.com/office/drawing/2014/main" val="3936643872"/>
                    </a:ext>
                  </a:extLst>
                </a:gridCol>
                <a:gridCol w="1058582">
                  <a:extLst>
                    <a:ext uri="{9D8B030D-6E8A-4147-A177-3AD203B41FA5}">
                      <a16:colId xmlns:a16="http://schemas.microsoft.com/office/drawing/2014/main" val="3521415320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551928711"/>
                    </a:ext>
                  </a:extLst>
                </a:gridCol>
                <a:gridCol w="214096">
                  <a:extLst>
                    <a:ext uri="{9D8B030D-6E8A-4147-A177-3AD203B41FA5}">
                      <a16:colId xmlns:a16="http://schemas.microsoft.com/office/drawing/2014/main" val="3375235003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130501489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925056153"/>
                    </a:ext>
                  </a:extLst>
                </a:gridCol>
                <a:gridCol w="309248">
                  <a:extLst>
                    <a:ext uri="{9D8B030D-6E8A-4147-A177-3AD203B41FA5}">
                      <a16:colId xmlns:a16="http://schemas.microsoft.com/office/drawing/2014/main" val="859210519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48190311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1401683350"/>
                    </a:ext>
                  </a:extLst>
                </a:gridCol>
                <a:gridCol w="297355">
                  <a:extLst>
                    <a:ext uri="{9D8B030D-6E8A-4147-A177-3AD203B41FA5}">
                      <a16:colId xmlns:a16="http://schemas.microsoft.com/office/drawing/2014/main" val="699557728"/>
                    </a:ext>
                  </a:extLst>
                </a:gridCol>
                <a:gridCol w="570920">
                  <a:extLst>
                    <a:ext uri="{9D8B030D-6E8A-4147-A177-3AD203B41FA5}">
                      <a16:colId xmlns:a16="http://schemas.microsoft.com/office/drawing/2014/main" val="395212398"/>
                    </a:ext>
                  </a:extLst>
                </a:gridCol>
              </a:tblGrid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144999"/>
                  </a:ext>
                </a:extLst>
              </a:tr>
              <a:tr h="178100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EXAMPLE PAYSLIP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51716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6760745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 ID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 REF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 DATE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PERIOD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6135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 A N Other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Employer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123/4567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15/05/2023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14854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07777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9785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94007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Deductions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 to Date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28395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40201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4580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Salary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£5,950.00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£850.00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Gross Taxable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£12,000.00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41672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Homeworking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Employee's NIC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£450.00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£1,600.00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48787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Pension Cont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£200.00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£900.00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617228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£1,300.00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93108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49118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91601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£6,000.00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£1,500.00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84354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716659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Payments: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88325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£700.00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5246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pensions contribution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£650.00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125916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11917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Code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768319"/>
                  </a:ext>
                </a:extLst>
              </a:tr>
              <a:tr h="5220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Insurance Number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 12 34 56 C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67171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 Method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03854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HMRC Pay ID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702706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Department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23994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8958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PAY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£4,500.00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111463"/>
                  </a:ext>
                </a:extLst>
              </a:tr>
              <a:tr h="1836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171346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9504844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0789C740-E2AD-BD47-2DFB-7CB9A7959199}"/>
              </a:ext>
            </a:extLst>
          </p:cNvPr>
          <p:cNvSpPr/>
          <p:nvPr/>
        </p:nvSpPr>
        <p:spPr>
          <a:xfrm rot="5400000">
            <a:off x="8476459" y="5326331"/>
            <a:ext cx="1008106" cy="11605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259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48AC1-7B67-D3B2-36A1-06958C86E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AE9D0D3-8A24-1337-CD1D-2BFD9D2D38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35561" y="332657"/>
          <a:ext cx="7992887" cy="6048663"/>
        </p:xfrm>
        <a:graphic>
          <a:graphicData uri="http://schemas.openxmlformats.org/drawingml/2006/table">
            <a:tbl>
              <a:tblPr/>
              <a:tblGrid>
                <a:gridCol w="428191">
                  <a:extLst>
                    <a:ext uri="{9D8B030D-6E8A-4147-A177-3AD203B41FA5}">
                      <a16:colId xmlns:a16="http://schemas.microsoft.com/office/drawing/2014/main" val="3936643872"/>
                    </a:ext>
                  </a:extLst>
                </a:gridCol>
                <a:gridCol w="1058582">
                  <a:extLst>
                    <a:ext uri="{9D8B030D-6E8A-4147-A177-3AD203B41FA5}">
                      <a16:colId xmlns:a16="http://schemas.microsoft.com/office/drawing/2014/main" val="3521415320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551928711"/>
                    </a:ext>
                  </a:extLst>
                </a:gridCol>
                <a:gridCol w="214096">
                  <a:extLst>
                    <a:ext uri="{9D8B030D-6E8A-4147-A177-3AD203B41FA5}">
                      <a16:colId xmlns:a16="http://schemas.microsoft.com/office/drawing/2014/main" val="3375235003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130501489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925056153"/>
                    </a:ext>
                  </a:extLst>
                </a:gridCol>
                <a:gridCol w="309248">
                  <a:extLst>
                    <a:ext uri="{9D8B030D-6E8A-4147-A177-3AD203B41FA5}">
                      <a16:colId xmlns:a16="http://schemas.microsoft.com/office/drawing/2014/main" val="859210519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48190311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1401683350"/>
                    </a:ext>
                  </a:extLst>
                </a:gridCol>
                <a:gridCol w="297355">
                  <a:extLst>
                    <a:ext uri="{9D8B030D-6E8A-4147-A177-3AD203B41FA5}">
                      <a16:colId xmlns:a16="http://schemas.microsoft.com/office/drawing/2014/main" val="699557728"/>
                    </a:ext>
                  </a:extLst>
                </a:gridCol>
                <a:gridCol w="570920">
                  <a:extLst>
                    <a:ext uri="{9D8B030D-6E8A-4147-A177-3AD203B41FA5}">
                      <a16:colId xmlns:a16="http://schemas.microsoft.com/office/drawing/2014/main" val="395212398"/>
                    </a:ext>
                  </a:extLst>
                </a:gridCol>
              </a:tblGrid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144999"/>
                  </a:ext>
                </a:extLst>
              </a:tr>
              <a:tr h="178100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EXAMPLE PAYSLIP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51716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6760745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 ID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 REF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 DATE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PERIOD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6135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 A N Other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Employer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123/4567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15/05/2023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14854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07777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9785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94007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Deductions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 to Date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28395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40201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4580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Salary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£5,950.00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£850.00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Gross Taxable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£12,000.00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41672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Homeworking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Employee's NIC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£450.00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£1,600.00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48787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Pension Cont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£200.00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£900.00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617228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£1,300.00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93108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49118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91601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£6,000.00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£1,500.00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84354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716659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Payments: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88325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£700.00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5246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pensions contribution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£650.00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125916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11917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Code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768319"/>
                  </a:ext>
                </a:extLst>
              </a:tr>
              <a:tr h="5220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Insurance Number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 12 34 56 C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67171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 Method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03854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HMRC Pay ID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702706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Department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23994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8958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PAY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£4,500.00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111463"/>
                  </a:ext>
                </a:extLst>
              </a:tr>
              <a:tr h="1836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171346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9504844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3D9F8CA5-3B53-8811-EC9D-24E376D717F0}"/>
              </a:ext>
            </a:extLst>
          </p:cNvPr>
          <p:cNvSpPr/>
          <p:nvPr/>
        </p:nvSpPr>
        <p:spPr>
          <a:xfrm>
            <a:off x="2279576" y="620688"/>
            <a:ext cx="7488832" cy="8640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654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What are we going to cover?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Intro - about me and the ATT</a:t>
            </a:r>
          </a:p>
          <a:p>
            <a:r>
              <a:rPr lang="en-GB" sz="2800" dirty="0"/>
              <a:t>Why is tax so important?</a:t>
            </a:r>
          </a:p>
          <a:p>
            <a:r>
              <a:rPr lang="en-GB" sz="2800" dirty="0"/>
              <a:t>The main types of tax</a:t>
            </a:r>
          </a:p>
          <a:p>
            <a:r>
              <a:rPr lang="en-GB" sz="2800" dirty="0"/>
              <a:t>Introduction to Income Tax and NICs</a:t>
            </a:r>
          </a:p>
          <a:p>
            <a:r>
              <a:rPr lang="en-GB" sz="2800" dirty="0"/>
              <a:t>Tax if you work for someone else</a:t>
            </a:r>
          </a:p>
          <a:p>
            <a:r>
              <a:rPr lang="en-GB" sz="2800" dirty="0"/>
              <a:t>Tax if you have your own business</a:t>
            </a:r>
          </a:p>
        </p:txBody>
      </p:sp>
    </p:spTree>
    <p:extLst>
      <p:ext uri="{BB962C8B-B14F-4D97-AF65-F5344CB8AC3E}">
        <p14:creationId xmlns:p14="http://schemas.microsoft.com/office/powerpoint/2010/main" val="15020840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10D62-7EEA-E949-6937-623A89D7A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32A0B55-1C89-43FB-8BBE-E7146F096EF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35561" y="332657"/>
          <a:ext cx="7992887" cy="6048663"/>
        </p:xfrm>
        <a:graphic>
          <a:graphicData uri="http://schemas.openxmlformats.org/drawingml/2006/table">
            <a:tbl>
              <a:tblPr/>
              <a:tblGrid>
                <a:gridCol w="428191">
                  <a:extLst>
                    <a:ext uri="{9D8B030D-6E8A-4147-A177-3AD203B41FA5}">
                      <a16:colId xmlns:a16="http://schemas.microsoft.com/office/drawing/2014/main" val="3936643872"/>
                    </a:ext>
                  </a:extLst>
                </a:gridCol>
                <a:gridCol w="1058582">
                  <a:extLst>
                    <a:ext uri="{9D8B030D-6E8A-4147-A177-3AD203B41FA5}">
                      <a16:colId xmlns:a16="http://schemas.microsoft.com/office/drawing/2014/main" val="3521415320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551928711"/>
                    </a:ext>
                  </a:extLst>
                </a:gridCol>
                <a:gridCol w="214096">
                  <a:extLst>
                    <a:ext uri="{9D8B030D-6E8A-4147-A177-3AD203B41FA5}">
                      <a16:colId xmlns:a16="http://schemas.microsoft.com/office/drawing/2014/main" val="3375235003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130501489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925056153"/>
                    </a:ext>
                  </a:extLst>
                </a:gridCol>
                <a:gridCol w="309248">
                  <a:extLst>
                    <a:ext uri="{9D8B030D-6E8A-4147-A177-3AD203B41FA5}">
                      <a16:colId xmlns:a16="http://schemas.microsoft.com/office/drawing/2014/main" val="859210519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48190311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1401683350"/>
                    </a:ext>
                  </a:extLst>
                </a:gridCol>
                <a:gridCol w="297355">
                  <a:extLst>
                    <a:ext uri="{9D8B030D-6E8A-4147-A177-3AD203B41FA5}">
                      <a16:colId xmlns:a16="http://schemas.microsoft.com/office/drawing/2014/main" val="699557728"/>
                    </a:ext>
                  </a:extLst>
                </a:gridCol>
                <a:gridCol w="570920">
                  <a:extLst>
                    <a:ext uri="{9D8B030D-6E8A-4147-A177-3AD203B41FA5}">
                      <a16:colId xmlns:a16="http://schemas.microsoft.com/office/drawing/2014/main" val="395212398"/>
                    </a:ext>
                  </a:extLst>
                </a:gridCol>
              </a:tblGrid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144999"/>
                  </a:ext>
                </a:extLst>
              </a:tr>
              <a:tr h="178100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EXAMPLE PAYSLIP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51716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6760745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 ID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 REF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 DATE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PERIOD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6135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 A N Other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Employer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123/4567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15/05/2023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14854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07777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9785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94007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Deductions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 to Date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28395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40201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4580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Salary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£5,950.00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£850.00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Gross Taxable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£12,000.00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41672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Homeworking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Employee's NIC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£450.00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£1,600.00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48787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Pension Cont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£200.00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£900.00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617228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£1,300.00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93108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49118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91601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£6,000.00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£1,500.00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84354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716659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Payments: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88325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£700.00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5246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pensions contribution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£650.00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125916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11917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Code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768319"/>
                  </a:ext>
                </a:extLst>
              </a:tr>
              <a:tr h="5220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Insurance Number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 12 34 56 C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67171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 Method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03854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HMRC Pay ID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702706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Department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23994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8958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PAY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£4,500.00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111463"/>
                  </a:ext>
                </a:extLst>
              </a:tr>
              <a:tr h="1836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171346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9504844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B56ACEAD-0777-E859-69EB-42E9731C1CFA}"/>
              </a:ext>
            </a:extLst>
          </p:cNvPr>
          <p:cNvSpPr/>
          <p:nvPr/>
        </p:nvSpPr>
        <p:spPr>
          <a:xfrm rot="5400000">
            <a:off x="2171564" y="1160748"/>
            <a:ext cx="2448272" cy="3096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879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FFE59-DBBA-549E-E3B2-550DEC431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E9DD918-3B17-60B5-DE33-8DCB57568B6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35561" y="332657"/>
          <a:ext cx="7992887" cy="6048663"/>
        </p:xfrm>
        <a:graphic>
          <a:graphicData uri="http://schemas.openxmlformats.org/drawingml/2006/table">
            <a:tbl>
              <a:tblPr/>
              <a:tblGrid>
                <a:gridCol w="428191">
                  <a:extLst>
                    <a:ext uri="{9D8B030D-6E8A-4147-A177-3AD203B41FA5}">
                      <a16:colId xmlns:a16="http://schemas.microsoft.com/office/drawing/2014/main" val="3936643872"/>
                    </a:ext>
                  </a:extLst>
                </a:gridCol>
                <a:gridCol w="1058582">
                  <a:extLst>
                    <a:ext uri="{9D8B030D-6E8A-4147-A177-3AD203B41FA5}">
                      <a16:colId xmlns:a16="http://schemas.microsoft.com/office/drawing/2014/main" val="3521415320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551928711"/>
                    </a:ext>
                  </a:extLst>
                </a:gridCol>
                <a:gridCol w="214096">
                  <a:extLst>
                    <a:ext uri="{9D8B030D-6E8A-4147-A177-3AD203B41FA5}">
                      <a16:colId xmlns:a16="http://schemas.microsoft.com/office/drawing/2014/main" val="3375235003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130501489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925056153"/>
                    </a:ext>
                  </a:extLst>
                </a:gridCol>
                <a:gridCol w="309248">
                  <a:extLst>
                    <a:ext uri="{9D8B030D-6E8A-4147-A177-3AD203B41FA5}">
                      <a16:colId xmlns:a16="http://schemas.microsoft.com/office/drawing/2014/main" val="859210519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48190311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1401683350"/>
                    </a:ext>
                  </a:extLst>
                </a:gridCol>
                <a:gridCol w="297355">
                  <a:extLst>
                    <a:ext uri="{9D8B030D-6E8A-4147-A177-3AD203B41FA5}">
                      <a16:colId xmlns:a16="http://schemas.microsoft.com/office/drawing/2014/main" val="699557728"/>
                    </a:ext>
                  </a:extLst>
                </a:gridCol>
                <a:gridCol w="570920">
                  <a:extLst>
                    <a:ext uri="{9D8B030D-6E8A-4147-A177-3AD203B41FA5}">
                      <a16:colId xmlns:a16="http://schemas.microsoft.com/office/drawing/2014/main" val="395212398"/>
                    </a:ext>
                  </a:extLst>
                </a:gridCol>
              </a:tblGrid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144999"/>
                  </a:ext>
                </a:extLst>
              </a:tr>
              <a:tr h="178100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EXAMPLE PAYSLIP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51716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6760745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 ID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 REF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 DATE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PERIOD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6135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 A N Other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Employer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123/4567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15/05/2023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14854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07777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9785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94007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Deductions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 to Date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28395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40201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4580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Salary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£5,950.00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£850.00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Gross Taxable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£12,000.00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41672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Homeworking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Employee's NIC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£450.00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£1,600.00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48787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Pension Cont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£200.00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£900.00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617228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£1,300.00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93108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49118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91601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£6,000.00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£1,500.00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84354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716659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Payments: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88325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£700.00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5246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pensions contribution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£650.00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125916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11917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Code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768319"/>
                  </a:ext>
                </a:extLst>
              </a:tr>
              <a:tr h="5220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Insurance Number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 12 34 56 C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67171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 Method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03854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HMRC Pay ID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702706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Department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23994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8958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PAY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£4,500.00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111463"/>
                  </a:ext>
                </a:extLst>
              </a:tr>
              <a:tr h="1836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171346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9504844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0008266F-D2F6-5C05-E977-47F931BF6213}"/>
              </a:ext>
            </a:extLst>
          </p:cNvPr>
          <p:cNvSpPr/>
          <p:nvPr/>
        </p:nvSpPr>
        <p:spPr>
          <a:xfrm rot="5400000">
            <a:off x="4565831" y="1369133"/>
            <a:ext cx="2448272" cy="25562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89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1F627-86AD-170C-F865-65C82B356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951DA4A-EA30-5737-E6A5-637AA744AB7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35561" y="332657"/>
          <a:ext cx="7992887" cy="6048663"/>
        </p:xfrm>
        <a:graphic>
          <a:graphicData uri="http://schemas.openxmlformats.org/drawingml/2006/table">
            <a:tbl>
              <a:tblPr/>
              <a:tblGrid>
                <a:gridCol w="428191">
                  <a:extLst>
                    <a:ext uri="{9D8B030D-6E8A-4147-A177-3AD203B41FA5}">
                      <a16:colId xmlns:a16="http://schemas.microsoft.com/office/drawing/2014/main" val="3936643872"/>
                    </a:ext>
                  </a:extLst>
                </a:gridCol>
                <a:gridCol w="1058582">
                  <a:extLst>
                    <a:ext uri="{9D8B030D-6E8A-4147-A177-3AD203B41FA5}">
                      <a16:colId xmlns:a16="http://schemas.microsoft.com/office/drawing/2014/main" val="3521415320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551928711"/>
                    </a:ext>
                  </a:extLst>
                </a:gridCol>
                <a:gridCol w="214096">
                  <a:extLst>
                    <a:ext uri="{9D8B030D-6E8A-4147-A177-3AD203B41FA5}">
                      <a16:colId xmlns:a16="http://schemas.microsoft.com/office/drawing/2014/main" val="3375235003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130501489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925056153"/>
                    </a:ext>
                  </a:extLst>
                </a:gridCol>
                <a:gridCol w="309248">
                  <a:extLst>
                    <a:ext uri="{9D8B030D-6E8A-4147-A177-3AD203B41FA5}">
                      <a16:colId xmlns:a16="http://schemas.microsoft.com/office/drawing/2014/main" val="859210519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348190311"/>
                    </a:ext>
                  </a:extLst>
                </a:gridCol>
                <a:gridCol w="1022899">
                  <a:extLst>
                    <a:ext uri="{9D8B030D-6E8A-4147-A177-3AD203B41FA5}">
                      <a16:colId xmlns:a16="http://schemas.microsoft.com/office/drawing/2014/main" val="1401683350"/>
                    </a:ext>
                  </a:extLst>
                </a:gridCol>
                <a:gridCol w="297355">
                  <a:extLst>
                    <a:ext uri="{9D8B030D-6E8A-4147-A177-3AD203B41FA5}">
                      <a16:colId xmlns:a16="http://schemas.microsoft.com/office/drawing/2014/main" val="699557728"/>
                    </a:ext>
                  </a:extLst>
                </a:gridCol>
                <a:gridCol w="570920">
                  <a:extLst>
                    <a:ext uri="{9D8B030D-6E8A-4147-A177-3AD203B41FA5}">
                      <a16:colId xmlns:a16="http://schemas.microsoft.com/office/drawing/2014/main" val="395212398"/>
                    </a:ext>
                  </a:extLst>
                </a:gridCol>
              </a:tblGrid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144999"/>
                  </a:ext>
                </a:extLst>
              </a:tr>
              <a:tr h="178100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EXAMPLE PAYSLIP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51716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6760745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 ID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 REF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 DATE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PERIOD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6135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 A N Other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Employer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123/4567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15/05/2023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14854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07777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9785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94007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Deductions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 to Date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28395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40201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4580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Salary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£5,950.00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£850.00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Gross Taxable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£12,000.00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41672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Homeworking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Employee's NIC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£450.00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£1,600.00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48787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Pension Cont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£200.00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£900.00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617228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£1,300.00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93108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49118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91601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£6,000.00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£1,500.00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84354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716659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Payments: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883253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NI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£700.00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52466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Employer's pensions contribution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£650.00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1259167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11917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Code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123L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768319"/>
                  </a:ext>
                </a:extLst>
              </a:tr>
              <a:tr h="52206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Insurance Number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 12 34 56 C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67171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 Method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BACS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038542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HMRC Pay ID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7027061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Department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23994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89580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PAY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£4,500.00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111463"/>
                  </a:ext>
                </a:extLst>
              </a:tr>
              <a:tr h="1836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39" marR="4339" marT="43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171346"/>
                  </a:ext>
                </a:extLst>
              </a:tr>
              <a:tr h="17810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9" marR="4339" marT="4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9504844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DED77806-1CBE-3A83-D145-5661503BD71A}"/>
              </a:ext>
            </a:extLst>
          </p:cNvPr>
          <p:cNvSpPr/>
          <p:nvPr/>
        </p:nvSpPr>
        <p:spPr>
          <a:xfrm rot="5400000">
            <a:off x="5051884" y="3465004"/>
            <a:ext cx="1728192" cy="3096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030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0F4BD-1E7A-C205-91C9-7CB966908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80688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/>
              <a:t>What does your tax code mean?</a:t>
            </a:r>
            <a:endParaRPr lang="en-GB" sz="3600" dirty="0"/>
          </a:p>
        </p:txBody>
      </p:sp>
      <p:graphicFrame>
        <p:nvGraphicFramePr>
          <p:cNvPr id="13" name="TextBox 5">
            <a:extLst>
              <a:ext uri="{FF2B5EF4-FFF2-40B4-BE49-F238E27FC236}">
                <a16:creationId xmlns:a16="http://schemas.microsoft.com/office/drawing/2014/main" id="{6767B5DE-B7D5-1342-8E43-8F4C40623B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6970510"/>
              </p:ext>
            </p:extLst>
          </p:nvPr>
        </p:nvGraphicFramePr>
        <p:xfrm>
          <a:off x="609600" y="1556793"/>
          <a:ext cx="1052696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89310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69ED-F72F-4E48-B35B-8BECA1AB2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Check your </a:t>
            </a:r>
            <a:r>
              <a:rPr lang="en-US" sz="3600" dirty="0"/>
              <a:t>tax code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9567D-E2F7-FE5A-21E1-1C6BCD61D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On each </a:t>
            </a:r>
            <a:r>
              <a:rPr lang="en-US" sz="2800" dirty="0" err="1"/>
              <a:t>payslip</a:t>
            </a:r>
            <a:r>
              <a:rPr lang="en-US" sz="2800" dirty="0"/>
              <a:t> – is it the same?</a:t>
            </a:r>
          </a:p>
          <a:p>
            <a:r>
              <a:rPr lang="en-US" sz="2800" dirty="0"/>
              <a:t>If you receive a new one from HMRC – does it make sense?</a:t>
            </a:r>
          </a:p>
          <a:p>
            <a:r>
              <a:rPr lang="en-US" sz="2800" dirty="0"/>
              <a:t>When starting a new job – make sure you handover a P45 or fill in a new starter checklist </a:t>
            </a:r>
          </a:p>
          <a:p>
            <a:r>
              <a:rPr lang="en-US" sz="2800" dirty="0"/>
              <a:t>For more info: </a:t>
            </a:r>
            <a:r>
              <a:rPr lang="en-US" sz="2800" dirty="0">
                <a:hlinkClick r:id="rId2"/>
              </a:rPr>
              <a:t>https://www.gov.uk/tax-codes/what-your-tax-code-means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If it’s wrong need to speak to HMRC – your employer might be able to help, but can’t change it!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449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A20B5-C025-B270-9140-FBFA7DE4A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if you have your own business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31803-22F1-4764-12E8-5A0F2D03E7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4909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5BEA8-B61A-CCC2-CC9F-90803E9BA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Do you need to tell HMRC?</a:t>
            </a:r>
            <a:endParaRPr lang="en-GB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45996AB-61AF-3519-063F-215F0948A9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835234"/>
              </p:ext>
            </p:extLst>
          </p:nvPr>
        </p:nvGraphicFramePr>
        <p:xfrm>
          <a:off x="609600" y="1600203"/>
          <a:ext cx="9806880" cy="4133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82541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784CA-4211-DC4E-091C-37358A896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806880" cy="1143000"/>
          </a:xfrm>
        </p:spPr>
        <p:txBody>
          <a:bodyPr anchor="ctr">
            <a:normAutofit/>
          </a:bodyPr>
          <a:lstStyle/>
          <a:p>
            <a:r>
              <a:rPr lang="en-US" sz="3600" dirty="0"/>
              <a:t>Do they need to tell HMRC?</a:t>
            </a:r>
            <a:endParaRPr lang="en-GB" sz="3600" dirty="0"/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017E276E-CDD0-8555-1AC4-AD6126DB5F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0174592"/>
              </p:ext>
            </p:extLst>
          </p:nvPr>
        </p:nvGraphicFramePr>
        <p:xfrm>
          <a:off x="335360" y="1268760"/>
          <a:ext cx="11103024" cy="5069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603577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CDED4-F824-02D2-2EAA-AADAA0FF7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When do you need to tell HMRC? 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15CF6-8835-3885-5AB1-66F080A47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5 October following end of tax year</a:t>
            </a:r>
          </a:p>
          <a:p>
            <a:r>
              <a:rPr lang="en-US" sz="3200" dirty="0"/>
              <a:t>Tax year = 6 April – 5 April</a:t>
            </a:r>
          </a:p>
          <a:p>
            <a:pPr lvl="1"/>
            <a:r>
              <a:rPr lang="en-US" sz="2900" dirty="0"/>
              <a:t>Start in March 2025 = tax year 2024/25 = tell HMRC by 5 October 2025</a:t>
            </a:r>
          </a:p>
          <a:p>
            <a:pPr lvl="1"/>
            <a:r>
              <a:rPr lang="en-US" sz="2900" dirty="0"/>
              <a:t>Start in July 2025 = tax year 2025/26 = tell HMRC by 5 October 2026</a:t>
            </a:r>
            <a:endParaRPr lang="en-GB" sz="2900" dirty="0"/>
          </a:p>
        </p:txBody>
      </p:sp>
    </p:spTree>
    <p:extLst>
      <p:ext uri="{BB962C8B-B14F-4D97-AF65-F5344CB8AC3E}">
        <p14:creationId xmlns:p14="http://schemas.microsoft.com/office/powerpoint/2010/main" val="19407738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D48E8-58E9-C069-225F-86199DA93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can go wrong with Income Tax?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3C2EE-4BDE-AE1E-663D-7EF7DD8A4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Not telling HMRC </a:t>
            </a:r>
          </a:p>
          <a:p>
            <a:r>
              <a:rPr lang="en-US" sz="3200" dirty="0"/>
              <a:t>Not reporting all income</a:t>
            </a:r>
          </a:p>
          <a:p>
            <a:r>
              <a:rPr lang="en-US" sz="3200" dirty="0"/>
              <a:t>Claiming the wrong amount of expenses</a:t>
            </a:r>
          </a:p>
          <a:p>
            <a:r>
              <a:rPr lang="en-US" sz="3200" dirty="0"/>
              <a:t>Keep decent records!</a:t>
            </a:r>
          </a:p>
        </p:txBody>
      </p:sp>
    </p:spTree>
    <p:extLst>
      <p:ext uri="{BB962C8B-B14F-4D97-AF65-F5344CB8AC3E}">
        <p14:creationId xmlns:p14="http://schemas.microsoft.com/office/powerpoint/2010/main" val="68010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Who am 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About me..</a:t>
            </a:r>
          </a:p>
          <a:p>
            <a:r>
              <a:rPr lang="en-GB" sz="2800" dirty="0"/>
              <a:t>About the Association of Taxation Technicians (ATT)</a:t>
            </a:r>
          </a:p>
          <a:p>
            <a:pPr lvl="1"/>
            <a:r>
              <a:rPr lang="en-GB" sz="2400" dirty="0"/>
              <a:t>Leading professional body for those working in tax compliance</a:t>
            </a:r>
          </a:p>
          <a:p>
            <a:pPr lvl="1"/>
            <a:r>
              <a:rPr lang="en-GB" sz="2400" dirty="0"/>
              <a:t>Educational charity</a:t>
            </a:r>
          </a:p>
          <a:p>
            <a:pPr lvl="1"/>
            <a:r>
              <a:rPr lang="en-GB" sz="2400" dirty="0"/>
              <a:t>Over 10,000 members and 7,000 students</a:t>
            </a:r>
          </a:p>
        </p:txBody>
      </p:sp>
    </p:spTree>
    <p:extLst>
      <p:ext uri="{BB962C8B-B14F-4D97-AF65-F5344CB8AC3E}">
        <p14:creationId xmlns:p14="http://schemas.microsoft.com/office/powerpoint/2010/main" val="36175980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906E3-86FF-E118-B8D8-3A6BBB483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Construction Industry Scheme (CIS)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C2489-7DAB-6B68-9D55-A01392225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Special HMRC scheme if you work for a contractor in the construction industry</a:t>
            </a:r>
          </a:p>
          <a:p>
            <a:r>
              <a:rPr lang="en-US" dirty="0"/>
              <a:t>You’re still self-employed, not an employee! </a:t>
            </a:r>
          </a:p>
          <a:p>
            <a:r>
              <a:rPr lang="en-US" dirty="0"/>
              <a:t>But… contractor will take tax off your payments at either:</a:t>
            </a:r>
          </a:p>
          <a:p>
            <a:pPr lvl="1"/>
            <a:r>
              <a:rPr lang="en-US" dirty="0"/>
              <a:t>20% if you’re registered</a:t>
            </a:r>
          </a:p>
          <a:p>
            <a:pPr lvl="1"/>
            <a:r>
              <a:rPr lang="en-US" dirty="0"/>
              <a:t>30% if you’re not</a:t>
            </a:r>
          </a:p>
          <a:p>
            <a:r>
              <a:rPr lang="en-US" dirty="0"/>
              <a:t>Still need to file a tax return – make sure you include your gross income and claim your expenses</a:t>
            </a:r>
          </a:p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https://www.litrg.org.uk/working/self-employment/construction-industry-scheme-cis</a:t>
            </a:r>
            <a:r>
              <a:rPr lang="en-US" dirty="0"/>
              <a:t> for more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24612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A9C8A-42BD-EEE8-8D09-404CA182C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look for more tax information..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5D7BB-3D49-074F-3559-6545E5B80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handy videos from the ATT on </a:t>
            </a:r>
            <a:r>
              <a:rPr lang="en-US" dirty="0" err="1"/>
              <a:t>payslips</a:t>
            </a:r>
            <a:r>
              <a:rPr lang="en-US" dirty="0"/>
              <a:t>, ways of working etc. are here: </a:t>
            </a:r>
            <a:r>
              <a:rPr lang="en-US" dirty="0">
                <a:hlinkClick r:id="rId2"/>
              </a:rPr>
              <a:t>https://www.att.org.uk/videos</a:t>
            </a:r>
            <a:r>
              <a:rPr lang="en-US" dirty="0"/>
              <a:t> </a:t>
            </a:r>
            <a:endParaRPr lang="en-GB" dirty="0"/>
          </a:p>
          <a:p>
            <a:r>
              <a:rPr lang="en-US" dirty="0"/>
              <a:t>The Low Incomes Tax Reform Group (LITRG) produce lots of free, easy to digest practical content: </a:t>
            </a:r>
            <a:r>
              <a:rPr lang="en-US" dirty="0">
                <a:hlinkClick r:id="rId3"/>
              </a:rPr>
              <a:t>https://www.litrg.org.uk/</a:t>
            </a:r>
            <a:r>
              <a:rPr lang="en-US" dirty="0"/>
              <a:t> </a:t>
            </a:r>
          </a:p>
          <a:p>
            <a:r>
              <a:rPr lang="en-US" dirty="0"/>
              <a:t>If you’re not sure if your side hustle could be taxable, </a:t>
            </a:r>
            <a:r>
              <a:rPr lang="en-US"/>
              <a:t>the Government’s </a:t>
            </a:r>
            <a:r>
              <a:rPr lang="en-US" dirty="0"/>
              <a:t>Tax Help for Hustles Campaign is really helpful: </a:t>
            </a:r>
            <a:r>
              <a:rPr lang="en-US" dirty="0">
                <a:hlinkClick r:id="rId4"/>
              </a:rPr>
              <a:t>https://taxhelpforhustles.campaign.gov.uk/</a:t>
            </a:r>
            <a:endParaRPr lang="en-US" dirty="0"/>
          </a:p>
          <a:p>
            <a:r>
              <a:rPr lang="en-US" dirty="0"/>
              <a:t>Lots of information on tax codes from HMRC here: </a:t>
            </a:r>
            <a:r>
              <a:rPr lang="en-US" dirty="0">
                <a:hlinkClick r:id="rId5"/>
              </a:rPr>
              <a:t>https://www.gov.uk/tax-codes</a:t>
            </a:r>
            <a:r>
              <a:rPr lang="en-US" dirty="0"/>
              <a:t> </a:t>
            </a:r>
          </a:p>
          <a:p>
            <a:r>
              <a:rPr lang="en-US" dirty="0"/>
              <a:t>And on self-assessment here: </a:t>
            </a:r>
            <a:r>
              <a:rPr lang="en-US" dirty="0">
                <a:hlinkClick r:id="rId6"/>
              </a:rPr>
              <a:t>https://www.gov.uk/self-assessment-tax-returns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05180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Any questions?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844824"/>
            <a:ext cx="9806880" cy="413305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GB" sz="28600" dirty="0">
                <a:solidFill>
                  <a:schemeClr val="accent1"/>
                </a:solidFill>
              </a:rPr>
              <a:t>?</a:t>
            </a:r>
          </a:p>
          <a:p>
            <a:pPr marL="0" indent="0">
              <a:buNone/>
            </a:pPr>
            <a:endParaRPr lang="en-GB" sz="3400" dirty="0"/>
          </a:p>
          <a:p>
            <a:pPr marL="0" indent="0">
              <a:buNone/>
            </a:pPr>
            <a:endParaRPr lang="en-GB" sz="4000" dirty="0"/>
          </a:p>
          <a:p>
            <a:pPr marL="0" indent="0">
              <a:buNone/>
            </a:pPr>
            <a:r>
              <a:rPr lang="en-GB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3275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A84BA-2AD6-A5F8-995E-EFBB4C1C7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Why is tax so important?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097-1CC0-BC4A-10F4-77C1A4808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ts val="2100"/>
              </a:lnSpc>
              <a:spcBef>
                <a:spcPts val="0"/>
              </a:spcBef>
              <a:spcAft>
                <a:spcPts val="900"/>
              </a:spcAft>
              <a:buNone/>
            </a:pPr>
            <a:r>
              <a:rPr lang="en-GB" sz="2800" dirty="0"/>
              <a:t>Tax is the money that everyone pays towards essential services and infrastructure that make society function. </a:t>
            </a:r>
          </a:p>
          <a:p>
            <a:pPr marL="0" indent="0">
              <a:buNone/>
            </a:pPr>
            <a:r>
              <a:rPr lang="en-GB" sz="2800" dirty="0"/>
              <a:t>We need to collect the right amount of tax:</a:t>
            </a:r>
          </a:p>
          <a:p>
            <a:pPr>
              <a:spcBef>
                <a:spcPts val="900"/>
              </a:spcBef>
            </a:pPr>
            <a:r>
              <a:rPr lang="en-GB" sz="2800" dirty="0"/>
              <a:t>To fund public services like schools, hospitals, police and fire services</a:t>
            </a:r>
          </a:p>
          <a:p>
            <a:pPr>
              <a:spcBef>
                <a:spcPts val="900"/>
              </a:spcBef>
            </a:pPr>
            <a:r>
              <a:rPr lang="en-GB" sz="2800" dirty="0"/>
              <a:t>To maintain infrastructure such as roads, bridges, and public transport</a:t>
            </a:r>
          </a:p>
          <a:p>
            <a:pPr>
              <a:spcBef>
                <a:spcPts val="900"/>
              </a:spcBef>
            </a:pPr>
            <a:r>
              <a:rPr lang="en-GB" sz="2800" dirty="0"/>
              <a:t>To support health, welfare and social services</a:t>
            </a:r>
          </a:p>
          <a:p>
            <a:pPr>
              <a:spcBef>
                <a:spcPts val="900"/>
              </a:spcBef>
            </a:pPr>
            <a:r>
              <a:rPr lang="en-GB" sz="2800" dirty="0"/>
              <a:t>To pay benefits and pensions</a:t>
            </a:r>
          </a:p>
          <a:p>
            <a:pPr marL="0" indent="0">
              <a:spcBef>
                <a:spcPts val="900"/>
              </a:spcBef>
              <a:buNone/>
            </a:pPr>
            <a:br>
              <a:rPr lang="en-GB" sz="2800" b="1" dirty="0"/>
            </a:br>
            <a:r>
              <a:rPr lang="en-GB" sz="2800" b="1" dirty="0">
                <a:solidFill>
                  <a:schemeClr val="accent1"/>
                </a:solidFill>
              </a:rPr>
              <a:t>Without taxes, many of the services that keep society running smoothly would disappear.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76250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58C20-0157-A074-309B-765F0F49A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Approximately how much tax is paid in the UK each year?</a:t>
            </a:r>
            <a:endParaRPr lang="en-GB" sz="36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62628A8-5E3A-9C8A-A3EC-84FD57C909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275500"/>
              </p:ext>
            </p:extLst>
          </p:nvPr>
        </p:nvGraphicFramePr>
        <p:xfrm>
          <a:off x="1192560" y="1700808"/>
          <a:ext cx="1037604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2255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0305A-B61D-942E-87C3-D748E9E69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3C690-FEE6-D4D8-6E27-5F032E27C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Approximately how much tax is paid in the UK each year?</a:t>
            </a:r>
            <a:endParaRPr lang="en-GB" sz="36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57E216B-D3C7-E4D4-C6E3-581EFC06E0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8300475"/>
              </p:ext>
            </p:extLst>
          </p:nvPr>
        </p:nvGraphicFramePr>
        <p:xfrm>
          <a:off x="1192560" y="1700808"/>
          <a:ext cx="1037604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Multiplication Sign 2">
            <a:extLst>
              <a:ext uri="{FF2B5EF4-FFF2-40B4-BE49-F238E27FC236}">
                <a16:creationId xmlns:a16="http://schemas.microsoft.com/office/drawing/2014/main" id="{41B18F3E-47E0-FCE3-F204-3ACB10D265F4}"/>
              </a:ext>
            </a:extLst>
          </p:cNvPr>
          <p:cNvSpPr/>
          <p:nvPr/>
        </p:nvSpPr>
        <p:spPr>
          <a:xfrm>
            <a:off x="4756956" y="2259760"/>
            <a:ext cx="1512168" cy="1512168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Multiplication Sign 3">
            <a:extLst>
              <a:ext uri="{FF2B5EF4-FFF2-40B4-BE49-F238E27FC236}">
                <a16:creationId xmlns:a16="http://schemas.microsoft.com/office/drawing/2014/main" id="{F2C95A6F-251B-727E-DD27-4659BF1F391D}"/>
              </a:ext>
            </a:extLst>
          </p:cNvPr>
          <p:cNvSpPr/>
          <p:nvPr/>
        </p:nvSpPr>
        <p:spPr>
          <a:xfrm>
            <a:off x="6528048" y="2259760"/>
            <a:ext cx="1512168" cy="1512168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Multiplication Sign 5">
            <a:extLst>
              <a:ext uri="{FF2B5EF4-FFF2-40B4-BE49-F238E27FC236}">
                <a16:creationId xmlns:a16="http://schemas.microsoft.com/office/drawing/2014/main" id="{552FDFE7-3866-A14E-8E76-818A96F4F11B}"/>
              </a:ext>
            </a:extLst>
          </p:cNvPr>
          <p:cNvSpPr/>
          <p:nvPr/>
        </p:nvSpPr>
        <p:spPr>
          <a:xfrm>
            <a:off x="6560828" y="4164542"/>
            <a:ext cx="1512168" cy="1512168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24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40308-18F1-5358-8E1B-62131249D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do we spend it on?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AA6B7-0F91-1626-E8E4-62C65FF19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842" y="1417638"/>
            <a:ext cx="6902318" cy="5165724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Health</a:t>
            </a:r>
          </a:p>
          <a:p>
            <a:pPr marL="0" indent="0">
              <a:buNone/>
            </a:pPr>
            <a:r>
              <a:rPr lang="en-US" sz="3600" dirty="0"/>
              <a:t>	</a:t>
            </a:r>
          </a:p>
          <a:p>
            <a:r>
              <a:rPr lang="en-US" sz="3600" dirty="0"/>
              <a:t>Education	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 err="1"/>
              <a:t>Defence</a:t>
            </a:r>
            <a:r>
              <a:rPr lang="en-US" sz="3600" dirty="0"/>
              <a:t>		</a:t>
            </a:r>
          </a:p>
          <a:p>
            <a:endParaRPr lang="en-US" sz="3600" dirty="0"/>
          </a:p>
          <a:p>
            <a:r>
              <a:rPr lang="en-US" sz="3600" dirty="0"/>
              <a:t>Welfare		</a:t>
            </a:r>
          </a:p>
          <a:p>
            <a:endParaRPr lang="en-US" sz="3600" dirty="0"/>
          </a:p>
          <a:p>
            <a:r>
              <a:rPr lang="en-US" sz="3600" dirty="0"/>
              <a:t>National debt interest	</a:t>
            </a:r>
            <a:endParaRPr lang="en-GB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2C6A04-0D1D-A533-FFF4-9D7CA780F41A}"/>
              </a:ext>
            </a:extLst>
          </p:cNvPr>
          <p:cNvSpPr txBox="1"/>
          <p:nvPr/>
        </p:nvSpPr>
        <p:spPr>
          <a:xfrm>
            <a:off x="7560402" y="1417638"/>
            <a:ext cx="247179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£89bn</a:t>
            </a:r>
          </a:p>
          <a:p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£193bn</a:t>
            </a:r>
          </a:p>
          <a:p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£105bn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£38bn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£313bn</a:t>
            </a:r>
          </a:p>
          <a:p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795912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15250-42D7-E570-55ED-B41585F3D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1DE35-431B-E6FC-4E0D-BBB057069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do we spend it on?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AB2DB-906C-3D46-1233-93CE6F9BB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842" y="1417638"/>
            <a:ext cx="6902318" cy="5165724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Health</a:t>
            </a:r>
          </a:p>
          <a:p>
            <a:pPr marL="0" indent="0">
              <a:buNone/>
            </a:pPr>
            <a:r>
              <a:rPr lang="en-US" sz="3600" dirty="0"/>
              <a:t>	</a:t>
            </a:r>
          </a:p>
          <a:p>
            <a:r>
              <a:rPr lang="en-US" sz="3600" dirty="0"/>
              <a:t>Education	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 err="1"/>
              <a:t>Defence</a:t>
            </a:r>
            <a:r>
              <a:rPr lang="en-US" sz="3600" dirty="0"/>
              <a:t>		</a:t>
            </a:r>
          </a:p>
          <a:p>
            <a:endParaRPr lang="en-US" sz="3600" dirty="0"/>
          </a:p>
          <a:p>
            <a:r>
              <a:rPr lang="en-US" sz="3600" dirty="0"/>
              <a:t>Welfare		</a:t>
            </a:r>
          </a:p>
          <a:p>
            <a:endParaRPr lang="en-US" sz="3600" dirty="0"/>
          </a:p>
          <a:p>
            <a:r>
              <a:rPr lang="en-US" sz="3600" dirty="0"/>
              <a:t>National debt interest	</a:t>
            </a:r>
            <a:endParaRPr lang="en-GB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CE0562-214F-DFA1-DC25-7AF9836BC169}"/>
              </a:ext>
            </a:extLst>
          </p:cNvPr>
          <p:cNvSpPr txBox="1"/>
          <p:nvPr/>
        </p:nvSpPr>
        <p:spPr>
          <a:xfrm>
            <a:off x="7560402" y="1417638"/>
            <a:ext cx="247179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£89bn</a:t>
            </a:r>
          </a:p>
          <a:p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£193bn</a:t>
            </a:r>
          </a:p>
          <a:p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£105bn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£38bn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£313bn</a:t>
            </a:r>
          </a:p>
          <a:p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/>
          </a:p>
        </p:txBody>
      </p: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C3B88618-A1EF-6ABA-2C9B-BC7C215E2401}"/>
              </a:ext>
            </a:extLst>
          </p:cNvPr>
          <p:cNvCxnSpPr/>
          <p:nvPr/>
        </p:nvCxnSpPr>
        <p:spPr>
          <a:xfrm>
            <a:off x="2423592" y="1772816"/>
            <a:ext cx="5040560" cy="1008112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0A6C71D3-D9A6-EFB7-61F5-794EF9AF3061}"/>
              </a:ext>
            </a:extLst>
          </p:cNvPr>
          <p:cNvCxnSpPr>
            <a:cxnSpLocks/>
          </p:cNvCxnSpPr>
          <p:nvPr/>
        </p:nvCxnSpPr>
        <p:spPr>
          <a:xfrm flipV="1">
            <a:off x="2927648" y="1772816"/>
            <a:ext cx="4536504" cy="1008112"/>
          </a:xfrm>
          <a:prstGeom prst="curvedConnector3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3AC4EEDD-4E83-BA29-A3CE-D86C6B9BAC29}"/>
              </a:ext>
            </a:extLst>
          </p:cNvPr>
          <p:cNvCxnSpPr>
            <a:cxnSpLocks/>
          </p:cNvCxnSpPr>
          <p:nvPr/>
        </p:nvCxnSpPr>
        <p:spPr>
          <a:xfrm>
            <a:off x="2711624" y="3933056"/>
            <a:ext cx="4608512" cy="1080120"/>
          </a:xfrm>
          <a:prstGeom prst="curvedConnector3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or: Curved 12">
            <a:extLst>
              <a:ext uri="{FF2B5EF4-FFF2-40B4-BE49-F238E27FC236}">
                <a16:creationId xmlns:a16="http://schemas.microsoft.com/office/drawing/2014/main" id="{A0186651-27B2-4B09-3982-169D35A711D4}"/>
              </a:ext>
            </a:extLst>
          </p:cNvPr>
          <p:cNvCxnSpPr>
            <a:cxnSpLocks/>
          </p:cNvCxnSpPr>
          <p:nvPr/>
        </p:nvCxnSpPr>
        <p:spPr>
          <a:xfrm>
            <a:off x="2711624" y="5013176"/>
            <a:ext cx="4752528" cy="1080120"/>
          </a:xfrm>
          <a:prstGeom prst="curvedConnector3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9D699DCB-359C-C29D-85CD-40F640730541}"/>
              </a:ext>
            </a:extLst>
          </p:cNvPr>
          <p:cNvCxnSpPr>
            <a:cxnSpLocks/>
          </p:cNvCxnSpPr>
          <p:nvPr/>
        </p:nvCxnSpPr>
        <p:spPr>
          <a:xfrm flipV="1">
            <a:off x="4871864" y="3933056"/>
            <a:ext cx="2448272" cy="2160240"/>
          </a:xfrm>
          <a:prstGeom prst="curvedConnector3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434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8910F-2EF7-44AA-9FF6-FD2FC8B94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69875"/>
            <a:ext cx="7355160" cy="1143000"/>
          </a:xfrm>
        </p:spPr>
        <p:txBody>
          <a:bodyPr anchor="ctr">
            <a:normAutofit/>
          </a:bodyPr>
          <a:lstStyle/>
          <a:p>
            <a:r>
              <a:rPr lang="en-US" sz="3600" dirty="0"/>
              <a:t>Putting some more numbers on it</a:t>
            </a:r>
            <a:endParaRPr lang="en-GB" sz="36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B774A44-278C-B21E-6A50-57F89B35E5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1199602"/>
              </p:ext>
            </p:extLst>
          </p:nvPr>
        </p:nvGraphicFramePr>
        <p:xfrm>
          <a:off x="1981200" y="1600203"/>
          <a:ext cx="7355160" cy="4133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9198335"/>
      </p:ext>
    </p:extLst>
  </p:cSld>
  <p:clrMapOvr>
    <a:masterClrMapping/>
  </p:clrMapOvr>
</p:sld>
</file>

<file path=ppt/theme/theme1.xml><?xml version="1.0" encoding="utf-8"?>
<a:theme xmlns:a="http://schemas.openxmlformats.org/drawingml/2006/main" name="ATT_ol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T_old" id="{C7816855-8285-764E-A3E0-8EA3068BCC02}" vid="{EF2EBEEF-6B52-5143-A42C-08A386D5A1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0E28B1F-AED8-4D2D-BA83-620571BC55F2}">
  <we:reference id="wa104178141" version="3.10.0.19" store="en-US" storeType="OMEX"/>
  <we:alternateReferences>
    <we:reference id="WA104178141" version="3.10.0.19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8213b-690a-4f05-96a7-f9027d42f364"/>
    <lcf76f155ced4ddcb4097134ff3c332f xmlns="73790797-1c04-45f5-86ba-e2c274ff541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8EF7CE9B6C804384A08B488BA335C8" ma:contentTypeVersion="15" ma:contentTypeDescription="Create a new document." ma:contentTypeScope="" ma:versionID="5c7a170844d032d95576cbee83887fc3">
  <xsd:schema xmlns:xsd="http://www.w3.org/2001/XMLSchema" xmlns:xs="http://www.w3.org/2001/XMLSchema" xmlns:p="http://schemas.microsoft.com/office/2006/metadata/properties" xmlns:ns2="73790797-1c04-45f5-86ba-e2c274ff5412" xmlns:ns3="ee03d853-4f92-4b73-9b92-b25c8d798320" xmlns:ns4="8d58213b-690a-4f05-96a7-f9027d42f364" targetNamespace="http://schemas.microsoft.com/office/2006/metadata/properties" ma:root="true" ma:fieldsID="5e2a157e3efaf39d75302a1b642e3e3a" ns2:_="" ns3:_="" ns4:_="">
    <xsd:import namespace="73790797-1c04-45f5-86ba-e2c274ff5412"/>
    <xsd:import namespace="ee03d853-4f92-4b73-9b92-b25c8d798320"/>
    <xsd:import namespace="8d58213b-690a-4f05-96a7-f9027d42f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790797-1c04-45f5-86ba-e2c274ff54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4d757387-a0ba-41cd-b63d-93ef6f3529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3d853-4f92-4b73-9b92-b25c8d79832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8213b-690a-4f05-96a7-f9027d42f364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e6f12e96-6595-479f-aff4-23ad36a288db}" ma:internalName="TaxCatchAll" ma:showField="CatchAllData" ma:web="8d58213b-690a-4f05-96a7-f9027d42f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908BAC-7FB2-4346-8CEB-D47AAF59CB82}">
  <ds:schemaRefs>
    <ds:schemaRef ds:uri="http://purl.org/dc/terms/"/>
    <ds:schemaRef ds:uri="8d58213b-690a-4f05-96a7-f9027d42f364"/>
    <ds:schemaRef ds:uri="http://schemas.microsoft.com/office/2006/metadata/properties"/>
    <ds:schemaRef ds:uri="http://purl.org/dc/elements/1.1/"/>
    <ds:schemaRef ds:uri="73790797-1c04-45f5-86ba-e2c274ff5412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e03d853-4f92-4b73-9b92-b25c8d79832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FD54D12-79F3-4FAF-B393-C08487E02F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2728B7-7525-4A48-B482-01562B83E0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790797-1c04-45f5-86ba-e2c274ff5412"/>
    <ds:schemaRef ds:uri="ee03d853-4f92-4b73-9b92-b25c8d798320"/>
    <ds:schemaRef ds:uri="8d58213b-690a-4f05-96a7-f9027d42f3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ATT_old</Template>
  <TotalTime>0</TotalTime>
  <Words>2737</Words>
  <Application>Microsoft Office PowerPoint</Application>
  <PresentationFormat>Widescreen</PresentationFormat>
  <Paragraphs>1320</Paragraphs>
  <Slides>32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Courier New</vt:lpstr>
      <vt:lpstr>Wingdings</vt:lpstr>
      <vt:lpstr>ATT_old</vt:lpstr>
      <vt:lpstr>   How tax works </vt:lpstr>
      <vt:lpstr>What are we going to cover?</vt:lpstr>
      <vt:lpstr>Who am I?</vt:lpstr>
      <vt:lpstr>Why is tax so important?</vt:lpstr>
      <vt:lpstr>Approximately how much tax is paid in the UK each year?</vt:lpstr>
      <vt:lpstr>Approximately how much tax is paid in the UK each year?</vt:lpstr>
      <vt:lpstr>What do we spend it on?</vt:lpstr>
      <vt:lpstr>What do we spend it on?</vt:lpstr>
      <vt:lpstr>Putting some more numbers on it</vt:lpstr>
      <vt:lpstr>Types of tax</vt:lpstr>
      <vt:lpstr>The main taxes</vt:lpstr>
      <vt:lpstr>And in the past, we also taxed…</vt:lpstr>
      <vt:lpstr>How does Income Tax work?</vt:lpstr>
      <vt:lpstr>How do NICs work?</vt:lpstr>
      <vt:lpstr>Example – Steve earns £55,000</vt:lpstr>
      <vt:lpstr>How does the way we work affect our tax?</vt:lpstr>
      <vt:lpstr>Tax if you work for someone else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does your tax code mean?</vt:lpstr>
      <vt:lpstr>Check your tax code</vt:lpstr>
      <vt:lpstr>Tax if you have your own business</vt:lpstr>
      <vt:lpstr>Do you need to tell HMRC?</vt:lpstr>
      <vt:lpstr>Do they need to tell HMRC?</vt:lpstr>
      <vt:lpstr>When do you need to tell HMRC? </vt:lpstr>
      <vt:lpstr>What can go wrong with Income Tax?</vt:lpstr>
      <vt:lpstr>Construction Industry Scheme (CIS)</vt:lpstr>
      <vt:lpstr>Where to look for more tax information..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Irfan Qureshi</dc:creator>
  <cp:lastModifiedBy>Chris Campbell</cp:lastModifiedBy>
  <cp:revision>447</cp:revision>
  <cp:lastPrinted>2024-02-19T11:42:56Z</cp:lastPrinted>
  <dcterms:created xsi:type="dcterms:W3CDTF">2012-05-14T11:19:17Z</dcterms:created>
  <dcterms:modified xsi:type="dcterms:W3CDTF">2025-07-24T17:40:19Z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0x010100FB8EF7CE9B6C804384A08B488BA335C8</vt:lpwstr>
  </property>
  <property fmtid="{D5CDD505-2E9C-101B-9397-08002B2CF9AE}" pid="3" name="MediaServiceImageTags">
    <vt:lpwstr/>
  </property>
</Properties>
</file>