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59" r:id="rId4"/>
    <p:sldId id="262" r:id="rId5"/>
    <p:sldId id="267" r:id="rId6"/>
    <p:sldId id="261" r:id="rId7"/>
    <p:sldId id="268" r:id="rId8"/>
    <p:sldId id="270" r:id="rId9"/>
    <p:sldId id="263" r:id="rId10"/>
    <p:sldId id="266" r:id="rId11"/>
    <p:sldId id="272" r:id="rId12"/>
    <p:sldId id="273" r:id="rId13"/>
    <p:sldId id="274" r:id="rId14"/>
    <p:sldId id="275" r:id="rId15"/>
    <p:sldId id="276" r:id="rId16"/>
    <p:sldId id="271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2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D542-284A-E441-9710-352005FEADC7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AB7FF-4524-6446-9AB2-0DC5CADE8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AB7FF-4524-6446-9AB2-0DC5CADE8C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7FFE-EED0-9625-B986-15C1B1B94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E754E-94CC-5A33-DBA5-3929F70A7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07C5-4123-EAEA-2668-C9DCBE74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FE87-1C1C-064F-2612-5E763E2A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D3E4-4811-532F-D068-A324CC97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8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314C-6709-245A-F1FE-BA037223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458-572A-4D8B-CE0A-EC207AC08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52B41-0170-8461-0A51-9672BE0C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94F5-6749-24F1-B692-BC35CCA3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3E99-71E9-78F0-DBBA-8DF110DD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42AD9-C6EB-06C5-F275-BADE25F3D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A789B-F8C0-42B8-C63F-093E8DF0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88FE-05EC-2F7E-6453-7D5A37DF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F33F-096D-A5A4-0855-F2BB47AB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C05A-C079-7AD5-12E2-B0BCED3D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3C5C-E518-BEC5-6F7D-CD7938C5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AF6A-24D3-6072-EE03-021C18F2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5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0D384-B92F-1A74-753C-0F0BCF1D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A3B8-D204-9509-AA97-EFFECEEE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8D0A-1917-DBB8-AA95-BDDAF353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1EBD-4B70-9479-8F53-0D724FB6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9B39F-F1B8-BFC6-EDE9-4E611ADD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87BA-E2D3-80FF-2EBC-58987E93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96594-18CA-ED55-E06B-3E9620B7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4A4D-4A73-1F19-DD53-763E6175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7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9666-434E-F00C-4354-05604FAD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D740-9956-369E-2560-14D408783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448CB-FBE3-BD5C-46D8-C5D9908BB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9428E-5093-0702-C1E9-558BDDB7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538E9-11AE-DBB2-A6E2-75339D5A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AFEBE-2E00-E9F8-8976-0147C75E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EAC0-D2EA-C033-CD53-7D801C23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CF191-675F-2FC0-5A88-F2BA0B79A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76241-833E-EFBA-4449-C703FB47C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9DA0E-7B1E-F9AB-522C-B20DB0C5C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09B69-3F5F-5357-40D5-23AE92D68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B84C3-E547-1DA5-C5FC-F49EC290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C2C05-1669-7F0C-0C19-45E6CE7F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4CB06-4863-480A-9CAE-2A025CCB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21D0-8395-93F9-B165-E4F5D2A9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7748B-4C8B-D991-60F7-A1B3B952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E4DB-F77B-E81D-B3E3-5D83F71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1FD36-6343-5FF1-F1AC-32C0CD50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6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88D51-9660-8A80-BDFB-EC714FC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7700A-13B7-FB82-D8A6-64D6724A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27A0A-8D71-D50B-35C8-8A6308CF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B38B-E3FB-D951-738D-77760EC5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E7DCA-CC2D-8FF3-3C9C-3D6205F5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4AE5B-47BA-D722-0035-48D4EB648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DA3AF-69F3-B970-A406-1C82D8CA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A0609-FE00-5FCA-05AC-9FCB48C8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810E6-3076-FC1A-74CF-395087C1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4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108D-839D-E591-0640-4FF253AD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2942C-959D-B682-CBD4-6DBFF9524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318BB-7E93-063D-542F-6ADE263E7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7A031-21A5-28EF-2BAA-615B2114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0842-5F05-AD4D-8E28-DC4EA646D8F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7DB38-4151-0EF5-D15E-BE1C3FD2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692D9-A1F2-87E6-B3BF-DAAA7914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A72C-E2AF-824D-993A-FF85E4724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D03B9-CF5A-BAF1-C0F2-04A89350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10728324" cy="7845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6ADAA-9B3C-3E5C-7F7B-79E0D4000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808163"/>
            <a:ext cx="10728324" cy="436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6A42-E519-AA1D-3C5F-4B3437175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A320842-5F05-AD4D-8E28-DC4EA646D8FD}" type="datetimeFigureOut">
              <a:rPr lang="en-GB" smtClean="0"/>
              <a:pPr/>
              <a:t>30/08/2024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B46A-BD92-3CA7-AA0C-EDB1809B7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5038" y="6356350"/>
            <a:ext cx="524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3404-AD1B-FD3E-610B-253EF038C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6962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C5A72C-E2AF-824D-993A-FF85E4724B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0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hyperlink" Target="https://youtu.be/A7W15O78G6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dAPZhSyTw_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ouratt/" TargetMode="External"/><Relationship Id="rId3" Type="http://schemas.openxmlformats.org/officeDocument/2006/relationships/hyperlink" Target="http://www.att.org.uk/stepintotax_student_leaflet.pdf" TargetMode="External"/><Relationship Id="rId7" Type="http://schemas.openxmlformats.org/officeDocument/2006/relationships/hyperlink" Target="http://www.tiktok.com/@ourat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tt.org.uk/course-provider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att.org.uk/stepintot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att.org.uk/stepintotax_FAQs.pdf" TargetMode="External"/><Relationship Id="rId9" Type="http://schemas.openxmlformats.org/officeDocument/2006/relationships/hyperlink" Target="https://www.youtube.com/c/ourAT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tt.org.uk/stepintotax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a scooter&#10;&#10;Description automatically generated">
            <a:extLst>
              <a:ext uri="{FF2B5EF4-FFF2-40B4-BE49-F238E27FC236}">
                <a16:creationId xmlns:a16="http://schemas.microsoft.com/office/drawing/2014/main" id="{456BBFEF-2047-E724-9D0A-8470FD419A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FDA1-8A76-9637-3CC6-B23163C8C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5295789"/>
            <a:ext cx="5364162" cy="738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Step into a bright future</a:t>
            </a:r>
          </a:p>
        </p:txBody>
      </p:sp>
      <p:pic>
        <p:nvPicPr>
          <p:cNvPr id="11" name="Picture 10" descr="Orange text on a black background&#10;&#10;Description automatically generated">
            <a:extLst>
              <a:ext uri="{FF2B5EF4-FFF2-40B4-BE49-F238E27FC236}">
                <a16:creationId xmlns:a16="http://schemas.microsoft.com/office/drawing/2014/main" id="{04A3207F-17CC-EF74-240A-515F88703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38" y="2229641"/>
            <a:ext cx="5295900" cy="2857500"/>
          </a:xfrm>
          <a:prstGeom prst="rect">
            <a:avLst/>
          </a:prstGeom>
        </p:spPr>
      </p:pic>
      <p:pic>
        <p:nvPicPr>
          <p:cNvPr id="13" name="Picture 12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454C5A45-9BA3-2725-09AB-EC4C3441F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68120"/>
            <a:ext cx="1368000" cy="83814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DAB761-8A14-6FC1-2302-77A6ECDC22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How much could you earn?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9230869" cy="424674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A career in tax can unlock impressive earning potential…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931C6C6-E3FC-C29D-AC2E-B7AEC5D92C7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3920445"/>
              </p:ext>
            </p:extLst>
          </p:nvPr>
        </p:nvGraphicFramePr>
        <p:xfrm>
          <a:off x="731841" y="2403474"/>
          <a:ext cx="7256460" cy="318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820">
                  <a:extLst>
                    <a:ext uri="{9D8B030D-6E8A-4147-A177-3AD203B41FA5}">
                      <a16:colId xmlns:a16="http://schemas.microsoft.com/office/drawing/2014/main" val="3454369688"/>
                    </a:ext>
                  </a:extLst>
                </a:gridCol>
                <a:gridCol w="2418820">
                  <a:extLst>
                    <a:ext uri="{9D8B030D-6E8A-4147-A177-3AD203B41FA5}">
                      <a16:colId xmlns:a16="http://schemas.microsoft.com/office/drawing/2014/main" val="2238902854"/>
                    </a:ext>
                  </a:extLst>
                </a:gridCol>
                <a:gridCol w="2418820">
                  <a:extLst>
                    <a:ext uri="{9D8B030D-6E8A-4147-A177-3AD203B41FA5}">
                      <a16:colId xmlns:a16="http://schemas.microsoft.com/office/drawing/2014/main" val="4071850126"/>
                    </a:ext>
                  </a:extLst>
                </a:gridCol>
              </a:tblGrid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ROLE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LONDON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REGIONS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07256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£100,000-£2.5m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£85,000-£1m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351740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Director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£90,000-£200,000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£75,000-£150,000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96156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Senior manager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£60,000-£100,000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£50,000-£80,000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93740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£55,000-£75,000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£40,000-£53,000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356983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Assistant manager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£42,000-£55,000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£32,000-£40,000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08458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senior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£32,000-£45,000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£25,000-£35,000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611463"/>
                  </a:ext>
                </a:extLst>
              </a:tr>
              <a:tr h="3901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assistant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£25,000-£35,000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£18,000-£27,000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0467"/>
                  </a:ext>
                </a:extLst>
              </a:tr>
            </a:tbl>
          </a:graphicData>
        </a:graphic>
      </p:graphicFrame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55A1DE-E553-322F-02FD-6DF59EB0942C}"/>
              </a:ext>
            </a:extLst>
          </p:cNvPr>
          <p:cNvSpPr txBox="1">
            <a:spLocks/>
          </p:cNvSpPr>
          <p:nvPr/>
        </p:nvSpPr>
        <p:spPr>
          <a:xfrm>
            <a:off x="8435752" y="4276118"/>
            <a:ext cx="3053910" cy="1519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100" dirty="0"/>
              <a:t>Directors and partners can earn well over £100,000 – though it takes time and commitment to get there!</a:t>
            </a:r>
          </a:p>
        </p:txBody>
      </p:sp>
    </p:spTree>
    <p:extLst>
      <p:ext uri="{BB962C8B-B14F-4D97-AF65-F5344CB8AC3E}">
        <p14:creationId xmlns:p14="http://schemas.microsoft.com/office/powerpoint/2010/main" val="201848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What organisations and industries could you work 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808163"/>
            <a:ext cx="9522323" cy="490537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Once qualified, your career options are diverse. You may choose to work for: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4335" y="2476500"/>
            <a:ext cx="4437061" cy="2806700"/>
          </a:xfrm>
        </p:spPr>
        <p:txBody>
          <a:bodyPr>
            <a:noAutofit/>
          </a:bodyPr>
          <a:lstStyle/>
          <a:p>
            <a:r>
              <a:rPr lang="en-GB" sz="2100" dirty="0"/>
              <a:t>a law firm</a:t>
            </a:r>
          </a:p>
          <a:p>
            <a:r>
              <a:rPr lang="en-GB" sz="2100" dirty="0"/>
              <a:t>a training company or in education </a:t>
            </a:r>
          </a:p>
          <a:p>
            <a:r>
              <a:rPr lang="en-GB" sz="2100" dirty="0"/>
              <a:t>a charity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b="1" dirty="0">
                <a:solidFill>
                  <a:schemeClr val="accent1"/>
                </a:solidFill>
              </a:rPr>
              <a:t>Industries like banking, insurance, technology, retail, manufacturing and entertainment all hire tax professionals.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E3576AF-2F2C-3D92-E7DC-526940F8C9C3}"/>
              </a:ext>
            </a:extLst>
          </p:cNvPr>
          <p:cNvSpPr txBox="1">
            <a:spLocks/>
          </p:cNvSpPr>
          <p:nvPr/>
        </p:nvSpPr>
        <p:spPr>
          <a:xfrm>
            <a:off x="731838" y="2476500"/>
            <a:ext cx="5364162" cy="267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100" dirty="0"/>
              <a:t>yourself as a self-employed tax professional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an accountancy or financial services firm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 tax consultancy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 company in an in-house finance department 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the government e.g. HM Revenue &amp; Customs or HM Treasury</a:t>
            </a:r>
          </a:p>
        </p:txBody>
      </p:sp>
    </p:spTree>
    <p:extLst>
      <p:ext uri="{BB962C8B-B14F-4D97-AF65-F5344CB8AC3E}">
        <p14:creationId xmlns:p14="http://schemas.microsoft.com/office/powerpoint/2010/main" val="338131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What routes do the ATT provide for a career in tax?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672690"/>
            <a:ext cx="7328430" cy="482123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bg1"/>
                </a:solidFill>
              </a:rPr>
              <a:t>ATT Qualification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Provides essential knowledge and skills in tax compliance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Showcases your expertise in tax and commitment to high professional standards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Opens doors to a variety of roles within taxation and finance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Highly valued by employers in the taxation and financial professions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Flexible study options: classroom learning, online distance learning, and self-study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Usually takes 2-4 years to complete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Employers usually pay the fees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A route to becoming an ATT member with access to all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membership benefits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25933" y="1672691"/>
            <a:ext cx="3095094" cy="43815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How to qualify?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You will need to take: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2 core tax examinations 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3 Computer Based Examinations (CBEs)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1 additional tax examination 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2 years’ relevant practical work experience with an employer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2EAD173-0FE5-0F55-151B-9D197566EC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6175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What routes do the ATT provide for a career in tax?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681158"/>
            <a:ext cx="4805363" cy="410906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1"/>
                </a:solidFill>
              </a:rPr>
              <a:t>ATT CTA Pathway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Combine the ATT Qualification with the Chartered Tax Adviser (CTA) Qualification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Fast-track to the highest-level tax qualification in the UK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Greater flexibility in choice of ATT examinations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Opportunity to specialise earlier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Route to membership of both the ATT </a:t>
            </a:r>
            <a:br>
              <a:rPr lang="en-GB" sz="2100" dirty="0"/>
            </a:br>
            <a:r>
              <a:rPr lang="en-GB" sz="2100" dirty="0"/>
              <a:t>and the Chartered Institute of Taxation (CIOT)</a:t>
            </a:r>
          </a:p>
          <a:p>
            <a:pPr>
              <a:spcBef>
                <a:spcPts val="1200"/>
              </a:spcBef>
            </a:pPr>
            <a:endParaRPr lang="en-GB" sz="21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6667" y="1681158"/>
            <a:ext cx="5808133" cy="4381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How to qualify</a:t>
            </a:r>
          </a:p>
          <a:p>
            <a:pPr marL="0" indent="0">
              <a:buNone/>
            </a:pPr>
            <a:r>
              <a:rPr lang="en-GB" sz="2100" dirty="0"/>
              <a:t>You will need to take: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2 core ATT examinations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An additional ATT examination or the CTA Awareness Paper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3 Computer Based Examinations (CBEs)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2 CTA Advanced Technical Knowledge examinations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1 Application and Professional Skills case study question 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3 years’ relevant practical work experience with </a:t>
            </a:r>
            <a:br>
              <a:rPr lang="en-GB" sz="2100" dirty="0"/>
            </a:br>
            <a:r>
              <a:rPr lang="en-GB" sz="2100" dirty="0"/>
              <a:t>an employer</a:t>
            </a:r>
          </a:p>
          <a:p>
            <a:pPr>
              <a:spcBef>
                <a:spcPts val="1200"/>
              </a:spcBef>
            </a:pPr>
            <a:endParaRPr lang="en-GB" sz="2100" dirty="0"/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3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CB32BD86-18F0-2BDD-B8FB-C918EA3545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4"/>
            <a:ext cx="9741429" cy="52440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What routes do the ATT provide for a career in tax?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681158"/>
            <a:ext cx="6778095" cy="419470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1"/>
                </a:solidFill>
              </a:rPr>
              <a:t>ATT Apprenticeship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Earn while you learn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Gain practical experience on the job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Complete the ATT Qualification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Submit a portfolio of evidence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Complete a series of role simulation tasks</a:t>
            </a:r>
          </a:p>
          <a:p>
            <a:pPr>
              <a:spcBef>
                <a:spcPts val="1200"/>
              </a:spcBef>
            </a:pPr>
            <a:endParaRPr lang="en-GB" sz="21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1"/>
                </a:solidFill>
              </a:rPr>
              <a:t>Foundation Qualifications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Entry-level qualifications as a first step into tax.</a:t>
            </a:r>
          </a:p>
          <a:p>
            <a:pPr>
              <a:spcBef>
                <a:spcPts val="1200"/>
              </a:spcBef>
            </a:pPr>
            <a:endParaRPr lang="en-GB" sz="2100" dirty="0"/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EDA080C4-4F73-64FC-C78B-2F29FFF15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D99E648-9E48-7A76-EE7B-5CC8E1F9F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icture of a person&#10;&#10;Description automatically generated">
            <a:extLst>
              <a:ext uri="{FF2B5EF4-FFF2-40B4-BE49-F238E27FC236}">
                <a16:creationId xmlns:a16="http://schemas.microsoft.com/office/drawing/2014/main" id="{7101A3FE-2A15-9831-D317-F09E94F70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5866389" cy="158989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What is the eligibility criteria for studying with the ATT?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318557"/>
            <a:ext cx="5364162" cy="342184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100" dirty="0"/>
              <a:t>You need to be 16 or older with a good standard of English and maths 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A-Levels in related subjects such as accounting or business can be beneficial, but they are not required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EDA080C4-4F73-64FC-C78B-2F29FFF15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EA9B20-044B-CFB4-6D5F-E291DFADF1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Success stories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9882147" cy="1143381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Discover how studying with the ATT has empowered others to achieve success…</a:t>
            </a:r>
          </a:p>
        </p:txBody>
      </p:sp>
      <p:pic>
        <p:nvPicPr>
          <p:cNvPr id="5" name="Content Placeholder 4" descr="A group of people posing for a phot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190CD69-BAC2-B306-DF4C-E824E00EDF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2789066"/>
            <a:ext cx="4320430" cy="2328934"/>
          </a:xfrm>
        </p:spPr>
      </p:pic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9" name="Picture 8" descr="A person in a green dres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DB4DA29-7B6D-14EF-AA3C-79EF6CD7E8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695" y="2789066"/>
            <a:ext cx="4137701" cy="23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8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10623550" cy="8005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to get started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808163"/>
            <a:ext cx="5694363" cy="397033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Focus on key subjects: </a:t>
            </a:r>
            <a:r>
              <a:rPr lang="en-GB" sz="2100" dirty="0">
                <a:solidFill>
                  <a:schemeClr val="bg1"/>
                </a:solidFill>
              </a:rPr>
              <a:t>Boost your knowledge with subjects like English, maths, economics, business studies, accounting, and law. These will give you a strong foundation.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Get hands-on experience: </a:t>
            </a:r>
            <a:r>
              <a:rPr lang="en-GB" sz="2100" dirty="0">
                <a:solidFill>
                  <a:schemeClr val="bg1"/>
                </a:solidFill>
              </a:rPr>
              <a:t>Seek out apprenticeships or trainee roles in places like accountancy and taxation firms, finance departments in organisations, or government departments.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Find supportive employers: </a:t>
            </a:r>
            <a:r>
              <a:rPr lang="en-GB" sz="2100" dirty="0">
                <a:solidFill>
                  <a:schemeClr val="bg1"/>
                </a:solidFill>
              </a:rPr>
              <a:t>Look for employers who can cover the cost of your ATT Qualification or the ATT apprenticeship scheme. That way you can focus on learning without worrying about the cost.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24700" y="1808163"/>
            <a:ext cx="4348162" cy="3970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Contact the top 20 accountancy firms  who frequently offer training contracts.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Visit online job portals like Indeed, Reed and </a:t>
            </a:r>
            <a:r>
              <a:rPr lang="en-GB" sz="1800" dirty="0" err="1">
                <a:solidFill>
                  <a:schemeClr val="bg1"/>
                </a:solidFill>
              </a:rPr>
              <a:t>Milkround</a:t>
            </a:r>
            <a:r>
              <a:rPr lang="en-GB" sz="1800" dirty="0">
                <a:solidFill>
                  <a:schemeClr val="bg1"/>
                </a:solidFill>
              </a:rPr>
              <a:t> and look for jobs with training contract opportunities.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Attend careers fairs to meet potential employers.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chemeClr val="bg1"/>
                </a:solidFill>
              </a:rPr>
              <a:t>Follow taxation and accountancy firms on social media and join LinkedIn groups related to taxation to connect with professionals in the field – many firms post vacancies and training contract opportunities on their social media pages.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2EAD173-0FE5-0F55-151B-9D197566EC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5" name="Picture 4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1DD842DD-B036-BC12-C075-CDDEB90E5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FFD811-A6DD-3BEF-EE22-B914522A029C}"/>
              </a:ext>
            </a:extLst>
          </p:cNvPr>
          <p:cNvSpPr/>
          <p:nvPr/>
        </p:nvSpPr>
        <p:spPr>
          <a:xfrm>
            <a:off x="6908800" y="1589984"/>
            <a:ext cx="4744484" cy="409961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2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on a chair&#10;&#10;Description automatically generated">
            <a:extLst>
              <a:ext uri="{FF2B5EF4-FFF2-40B4-BE49-F238E27FC236}">
                <a16:creationId xmlns:a16="http://schemas.microsoft.com/office/drawing/2014/main" id="{5090FCB1-96D1-CAD3-4733-75A57303B7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808164"/>
            <a:ext cx="10728324" cy="371970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Student brochure – </a:t>
            </a:r>
            <a:r>
              <a:rPr lang="en-GB" sz="2100" b="1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att.org.uk/stepintotax_student_leaflet.pdf</a:t>
            </a:r>
            <a:r>
              <a:rPr lang="en-GB" sz="2100" b="1" dirty="0">
                <a:effectLst/>
              </a:rPr>
              <a:t> 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Frequently asked questions – </a:t>
            </a:r>
            <a:r>
              <a:rPr lang="en-GB" sz="2100" b="1" i="0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4" tooltip="http://www.att.org.uk/stepintotax_FAQs.pdf"/>
              </a:rPr>
              <a:t>att.org.uk/stepintotax_FAQs.pdf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Explore our qualifications – </a:t>
            </a:r>
            <a:r>
              <a:rPr lang="en-GB" sz="2100" b="1" dirty="0">
                <a:solidFill>
                  <a:schemeClr val="accent1"/>
                </a:solidFill>
                <a:hlinkClick r:id="rId5"/>
              </a:rPr>
              <a:t>att.org.uk/stepintotax</a:t>
            </a:r>
            <a:endParaRPr lang="en-GB" sz="21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Course providers – </a:t>
            </a:r>
            <a:r>
              <a:rPr lang="en-GB" sz="2100" b="1" dirty="0">
                <a:hlinkClick r:id="rId6"/>
              </a:rPr>
              <a:t>att.org.uk/course-providers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TikTok – </a:t>
            </a:r>
            <a:r>
              <a:rPr lang="en-GB" sz="2100" b="1" dirty="0">
                <a:hlinkClick r:id="rId7"/>
              </a:rPr>
              <a:t>tiktok.com/@ouratt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Instagram – </a:t>
            </a:r>
            <a:r>
              <a:rPr lang="en-GB" sz="2100" b="1" dirty="0">
                <a:hlinkClick r:id="rId8"/>
              </a:rPr>
              <a:t>instagram.com/ouratt</a:t>
            </a:r>
            <a:endParaRPr lang="en-GB" sz="21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/>
              <a:t>YouTube – </a:t>
            </a:r>
            <a:r>
              <a:rPr lang="en-GB" sz="2100" b="1" dirty="0">
                <a:solidFill>
                  <a:schemeClr val="accent1"/>
                </a:solidFill>
                <a:hlinkClick r:id="rId9"/>
              </a:rPr>
              <a:t>youtube.com/c/ourATT</a:t>
            </a:r>
            <a:endParaRPr lang="en-GB" sz="21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1AAEC69-AA0C-EC0D-F90E-11E0026827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EDA080C4-4F73-64FC-C78B-2F29FFF15E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2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rown sweater and white pants&#10;&#10;Description automatically generated">
            <a:extLst>
              <a:ext uri="{FF2B5EF4-FFF2-40B4-BE49-F238E27FC236}">
                <a16:creationId xmlns:a16="http://schemas.microsoft.com/office/drawing/2014/main" id="{0727D689-5CBB-D8E7-4240-B481B6FB88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BB55EFF-2782-8E5B-65E8-D2018DBB9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6" name="Picture 5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7A24020A-FB1E-26F6-F6CA-CBB78EC9B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Ready to take the next step?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719264"/>
            <a:ext cx="5855998" cy="35281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Visit </a:t>
            </a:r>
            <a:r>
              <a:rPr lang="en-GB" b="1" u="sng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att.org.uk</a:t>
            </a:r>
            <a:r>
              <a:rPr lang="en-GB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b="1" u="sng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stepintotax</a:t>
            </a:r>
            <a:r>
              <a:rPr lang="en-GB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to explore our qualifications and discover the right path for you!</a:t>
            </a:r>
          </a:p>
        </p:txBody>
      </p:sp>
    </p:spTree>
    <p:extLst>
      <p:ext uri="{BB962C8B-B14F-4D97-AF65-F5344CB8AC3E}">
        <p14:creationId xmlns:p14="http://schemas.microsoft.com/office/powerpoint/2010/main" val="276064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hand&#10;&#10;Description automatically generated">
            <a:extLst>
              <a:ext uri="{FF2B5EF4-FFF2-40B4-BE49-F238E27FC236}">
                <a16:creationId xmlns:a16="http://schemas.microsoft.com/office/drawing/2014/main" id="{EF75B761-7D31-3471-50FB-8274E2DEBA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C2DD19D-870F-ED91-16FA-37354566C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808162"/>
            <a:ext cx="8146349" cy="4109069"/>
          </a:xfrm>
        </p:spPr>
        <p:txBody>
          <a:bodyPr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Who am I?</a:t>
            </a:r>
          </a:p>
          <a:p>
            <a:pPr>
              <a:spcAft>
                <a:spcPts val="400"/>
              </a:spcAft>
            </a:pPr>
            <a:r>
              <a:rPr lang="en-GB" dirty="0">
                <a:solidFill>
                  <a:schemeClr val="bg1"/>
                </a:solidFill>
              </a:rPr>
              <a:t>What is the Association of Taxation Technicians (ATT)?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The leading professional body for UK tax compliance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Highly respected qualifications that are valued by employers in the taxation and financial professions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10,000 members and 7,000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Provide the skills and knowledge for a successful career in tax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bg1"/>
                </a:solidFill>
              </a:rPr>
              <a:t>A route to ATT membership and its numerous benefits</a:t>
            </a:r>
          </a:p>
          <a:p>
            <a:r>
              <a:rPr lang="en-GB" dirty="0">
                <a:solidFill>
                  <a:schemeClr val="bg1"/>
                </a:solidFill>
              </a:rPr>
              <a:t>Why am I here?</a:t>
            </a:r>
          </a:p>
        </p:txBody>
      </p:sp>
      <p:pic>
        <p:nvPicPr>
          <p:cNvPr id="13" name="Picture 12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5729805B-92EE-9A84-54D1-7C43EA6F81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EEB0CB-B34E-B523-E6D1-AD623CA77ED0}"/>
              </a:ext>
            </a:extLst>
          </p:cNvPr>
          <p:cNvSpPr/>
          <p:nvPr/>
        </p:nvSpPr>
        <p:spPr>
          <a:xfrm>
            <a:off x="510364" y="1589984"/>
            <a:ext cx="11142920" cy="3938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Today’s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5094804" cy="385899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is tax?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are the different types of taxes?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Why do we need tax professionals?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do tax professionals do?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skills do tax professionals need?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Why consider a career in tax?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How much could you earn?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1683" y="1808163"/>
            <a:ext cx="5094803" cy="358254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organisations and industries could you work in?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routes do the ATT provide for a career in tax?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is the eligibility criteria for studying with the ATT?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Success stories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How to get started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/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D9316F8-7F32-4751-A49D-F9BD60CE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B8464A2-971A-6BC8-DB06-225AE7FFB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8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tax?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808163"/>
            <a:ext cx="4276767" cy="4381500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Tax is the money that everyone pays towards essential services and infrastructure that make society function.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Each year, HM Revenue &amp; Customs (HMRC) collects over £800 billion in taxes!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4064" y="1808163"/>
            <a:ext cx="5916097" cy="43815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Why do we pay taxes?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fund public services like schools, hospitals, police and fire services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maintain infrastructure such as roads, bridges, and public transport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support health, welfare and social services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To pay benefits and pensions</a:t>
            </a:r>
          </a:p>
          <a:p>
            <a:pPr marL="0" indent="0">
              <a:spcBef>
                <a:spcPts val="1200"/>
              </a:spcBef>
              <a:buNone/>
            </a:pPr>
            <a:br>
              <a:rPr lang="en-GB" sz="2100" b="1" dirty="0"/>
            </a:br>
            <a:r>
              <a:rPr lang="en-GB" sz="2100" b="1" dirty="0">
                <a:solidFill>
                  <a:schemeClr val="accent1"/>
                </a:solidFill>
              </a:rPr>
              <a:t>Without taxes, many of the services that keep society running smoothly would disappear.</a:t>
            </a:r>
          </a:p>
        </p:txBody>
      </p:sp>
      <p:pic>
        <p:nvPicPr>
          <p:cNvPr id="8" name="Picture 7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3FDF58F5-0E7A-3489-E97B-04443B55EB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02AC15B-A530-FDDA-07FE-011B6C4668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5B5C-A30C-073B-FA93-3B6B204C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9620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are the different types of taxes?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207C-DB26-030C-11C8-AD80560F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7" y="1808163"/>
            <a:ext cx="6211223" cy="3933418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Income tax </a:t>
            </a:r>
            <a:r>
              <a:rPr lang="en-GB" sz="2100" dirty="0">
                <a:solidFill>
                  <a:schemeClr val="bg1"/>
                </a:solidFill>
              </a:rPr>
              <a:t>– tax on money you earn from working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Value Added Tax (VAT) </a:t>
            </a:r>
            <a:r>
              <a:rPr lang="en-GB" sz="2100" dirty="0">
                <a:solidFill>
                  <a:schemeClr val="bg1"/>
                </a:solidFill>
              </a:rPr>
              <a:t>– tax included in the price of goods and services you buy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Corporation tax </a:t>
            </a:r>
            <a:r>
              <a:rPr lang="en-GB" sz="2100" dirty="0">
                <a:solidFill>
                  <a:schemeClr val="bg1"/>
                </a:solidFill>
              </a:rPr>
              <a:t>– tax on profits made by companies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Capital gains tax </a:t>
            </a:r>
            <a:r>
              <a:rPr lang="en-GB" sz="2100" dirty="0">
                <a:solidFill>
                  <a:schemeClr val="bg1"/>
                </a:solidFill>
              </a:rPr>
              <a:t>– tax on the profit from selling assets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Inheritance tax </a:t>
            </a:r>
            <a:r>
              <a:rPr lang="en-GB" sz="2100" dirty="0">
                <a:solidFill>
                  <a:schemeClr val="bg1"/>
                </a:solidFill>
              </a:rPr>
              <a:t>– tax on money or property you inherit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Others</a:t>
            </a:r>
            <a:r>
              <a:rPr lang="en-GB" sz="2100" dirty="0">
                <a:solidFill>
                  <a:schemeClr val="bg1"/>
                </a:solidFill>
              </a:rPr>
              <a:t> – such as tax on tobacco, alcohol, gambling, insurance, and climate change levies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EAC-0679-77CF-B9C3-DAA1584A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3224" y="1808163"/>
            <a:ext cx="3966937" cy="4381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Examples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When you earn money from a job, a portion is paid to the government as </a:t>
            </a:r>
            <a:r>
              <a:rPr lang="en-GB" sz="2100" b="1" dirty="0">
                <a:solidFill>
                  <a:schemeClr val="bg1"/>
                </a:solidFill>
              </a:rPr>
              <a:t>income tax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When you buy items like chocolate and games, </a:t>
            </a:r>
            <a:r>
              <a:rPr lang="en-GB" sz="2100" b="1" dirty="0">
                <a:solidFill>
                  <a:schemeClr val="bg1"/>
                </a:solidFill>
              </a:rPr>
              <a:t>VAT</a:t>
            </a:r>
            <a:r>
              <a:rPr lang="en-GB" sz="2100" dirty="0">
                <a:solidFill>
                  <a:schemeClr val="bg1"/>
                </a:solidFill>
              </a:rPr>
              <a:t> is included in the price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Companies pay </a:t>
            </a:r>
            <a:r>
              <a:rPr lang="en-GB" sz="2100" b="1" dirty="0">
                <a:solidFill>
                  <a:schemeClr val="bg1"/>
                </a:solidFill>
              </a:rPr>
              <a:t>corporation tax </a:t>
            </a:r>
            <a:r>
              <a:rPr lang="en-GB" sz="2100" dirty="0">
                <a:solidFill>
                  <a:schemeClr val="bg1"/>
                </a:solidFill>
              </a:rPr>
              <a:t>on their profits and </a:t>
            </a:r>
            <a:r>
              <a:rPr lang="en-GB" sz="2100" b="1" dirty="0">
                <a:solidFill>
                  <a:schemeClr val="bg1"/>
                </a:solidFill>
              </a:rPr>
              <a:t>VAT</a:t>
            </a:r>
            <a:r>
              <a:rPr lang="en-GB" sz="2100" dirty="0">
                <a:solidFill>
                  <a:schemeClr val="bg1"/>
                </a:solidFill>
              </a:rPr>
              <a:t> on certain goods and services they sell</a:t>
            </a:r>
          </a:p>
        </p:txBody>
      </p:sp>
      <p:pic>
        <p:nvPicPr>
          <p:cNvPr id="9" name="Picture 8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9A639647-97CB-44C7-1AF1-02CE381247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EE3F2C-5727-88B2-25F5-051D6F810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BAFDC6-8428-91EC-F6C2-5A66CD156E78}"/>
              </a:ext>
            </a:extLst>
          </p:cNvPr>
          <p:cNvSpPr/>
          <p:nvPr/>
        </p:nvSpPr>
        <p:spPr>
          <a:xfrm>
            <a:off x="7242372" y="1589984"/>
            <a:ext cx="4410911" cy="38721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0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picture of a person&#10;&#10;Description automatically generated">
            <a:extLst>
              <a:ext uri="{FF2B5EF4-FFF2-40B4-BE49-F238E27FC236}">
                <a16:creationId xmlns:a16="http://schemas.microsoft.com/office/drawing/2014/main" id="{99F4CB24-877C-4EAD-BE52-649CB7749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 do we need tax professionals?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9" y="1808162"/>
            <a:ext cx="5785920" cy="2689409"/>
          </a:xfrm>
        </p:spPr>
        <p:txBody>
          <a:bodyPr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2400" b="0" dirty="0"/>
              <a:t>With taxes here to stay, tax professionals are in high demand. They ensure individuals and businesses comply with tax laws and pay the right amount of tax.</a:t>
            </a:r>
          </a:p>
          <a:p>
            <a:pPr>
              <a:spcAft>
                <a:spcPts val="1600"/>
              </a:spcAft>
            </a:pPr>
            <a:r>
              <a:rPr lang="en-GB" sz="2100" dirty="0">
                <a:solidFill>
                  <a:schemeClr val="accent1"/>
                </a:solidFill>
              </a:rPr>
              <a:t>Their expertise supports the financial health of individuals, businesses, and the wider economy.</a:t>
            </a:r>
          </a:p>
          <a:p>
            <a:endParaRPr lang="en-GB" sz="2400" b="0" dirty="0">
              <a:solidFill>
                <a:schemeClr val="bg1"/>
              </a:solidFill>
            </a:endParaRPr>
          </a:p>
        </p:txBody>
      </p:sp>
      <p:pic>
        <p:nvPicPr>
          <p:cNvPr id="12" name="Picture 11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18B0A210-CF48-A38E-6580-0652F6DAE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BC5367-39A6-7E50-8D4F-609EBD6E02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do tax professionals do?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808163"/>
            <a:ext cx="7785629" cy="335170"/>
          </a:xfrm>
        </p:spPr>
        <p:txBody>
          <a:bodyPr anchor="t" anchorCtr="0">
            <a:noAutofit/>
          </a:bodyPr>
          <a:lstStyle/>
          <a:p>
            <a:r>
              <a:rPr lang="en-GB" sz="2400" b="0" dirty="0">
                <a:solidFill>
                  <a:schemeClr val="bg1"/>
                </a:solidFill>
              </a:rPr>
              <a:t>Each day brings new challenges for tax professionals. They: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FF56D-B60E-C2AF-73E6-F79E20D4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9" y="2422310"/>
            <a:ext cx="5499628" cy="339399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Advise clients </a:t>
            </a:r>
            <a:r>
              <a:rPr lang="en-GB" sz="2100" dirty="0">
                <a:solidFill>
                  <a:schemeClr val="bg1"/>
                </a:solidFill>
              </a:rPr>
              <a:t>– helping them comply with their tax obligations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Calculate taxes </a:t>
            </a:r>
            <a:r>
              <a:rPr lang="en-GB" sz="2100" dirty="0">
                <a:solidFill>
                  <a:schemeClr val="bg1"/>
                </a:solidFill>
              </a:rPr>
              <a:t>– figuring out what’s owed in taxes, and preparing and filing tax returns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Offer tax planning advice </a:t>
            </a:r>
            <a:r>
              <a:rPr lang="en-GB" sz="2100" dirty="0">
                <a:solidFill>
                  <a:schemeClr val="bg1"/>
                </a:solidFill>
              </a:rPr>
              <a:t>– planning for tax obligations and maximising tax efficiency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Handle compliance checks and disputes </a:t>
            </a:r>
            <a:r>
              <a:rPr lang="en-GB" sz="2100" dirty="0">
                <a:solidFill>
                  <a:schemeClr val="bg1"/>
                </a:solidFill>
              </a:rPr>
              <a:t>– protecting clients’ interests and resolving issues efficiently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D56B0-A3C1-30C9-2B3C-6D304AAE2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0199" y="2422309"/>
            <a:ext cx="5113867" cy="327575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Support global businesses </a:t>
            </a:r>
            <a:r>
              <a:rPr lang="en-GB" sz="2100" dirty="0">
                <a:solidFill>
                  <a:schemeClr val="bg1"/>
                </a:solidFill>
              </a:rPr>
              <a:t>– managing international tax laws and cross-border transactions</a:t>
            </a:r>
          </a:p>
          <a:p>
            <a:pPr>
              <a:spcBef>
                <a:spcPts val="1200"/>
              </a:spcBef>
            </a:pPr>
            <a:r>
              <a:rPr lang="en-GB" sz="2100" b="1" dirty="0">
                <a:solidFill>
                  <a:schemeClr val="bg1"/>
                </a:solidFill>
              </a:rPr>
              <a:t>Stay updated </a:t>
            </a:r>
            <a:r>
              <a:rPr lang="en-GB" sz="2100" dirty="0">
                <a:solidFill>
                  <a:schemeClr val="bg1"/>
                </a:solidFill>
              </a:rPr>
              <a:t>– continuously learning about new tax laws 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100" b="1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100" b="1" dirty="0">
                <a:solidFill>
                  <a:schemeClr val="bg1"/>
                </a:solidFill>
              </a:rPr>
              <a:t>Some tax professionals specialise in areas like VAT, corporate tax, or personal tax, leading to niche roles and potentially higher earnings.</a:t>
            </a:r>
          </a:p>
          <a:p>
            <a:pPr>
              <a:spcBef>
                <a:spcPts val="1200"/>
              </a:spcBef>
            </a:pP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5729805B-92EE-9A84-54D1-7C43EA6F81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BE4C4A-C534-9896-A0E1-E9C1006189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9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chair&#10;&#10;Description automatically generated">
            <a:extLst>
              <a:ext uri="{FF2B5EF4-FFF2-40B4-BE49-F238E27FC236}">
                <a16:creationId xmlns:a16="http://schemas.microsoft.com/office/drawing/2014/main" id="{3345464E-FFD3-62BB-298F-C284779FF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8DA35-F5EE-6FE5-7F3E-11F8E815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3"/>
            <a:ext cx="10623550" cy="80052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skills do tax professionals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1587-786E-EA06-C07A-E7B10813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808163"/>
            <a:ext cx="8206216" cy="449686"/>
          </a:xfrm>
        </p:spPr>
        <p:txBody>
          <a:bodyPr anchor="t" anchorCtr="0"/>
          <a:lstStyle/>
          <a:p>
            <a:r>
              <a:rPr lang="en-GB" sz="2400" b="0" dirty="0"/>
              <a:t>Skills you’ll need to succeed include: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FF56D-B60E-C2AF-73E6-F79E20D4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9" y="2413686"/>
            <a:ext cx="3321177" cy="339399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100" dirty="0"/>
              <a:t>Problem solving abilities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Creative thinking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Good communication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Attention to detail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Analytical thinking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D56B0-A3C1-30C9-2B3C-6D304AAE2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4866" y="2413686"/>
            <a:ext cx="3510504" cy="32621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100" dirty="0"/>
              <a:t>Numerical skills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Adaptability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IT skills</a:t>
            </a:r>
          </a:p>
          <a:p>
            <a:pPr>
              <a:spcBef>
                <a:spcPts val="1200"/>
              </a:spcBef>
            </a:pPr>
            <a:r>
              <a:rPr lang="en-GB" sz="2100" dirty="0"/>
              <a:t>Enthusiasm for lifelong learning</a:t>
            </a:r>
            <a:endParaRPr lang="en-GB" dirty="0"/>
          </a:p>
        </p:txBody>
      </p:sp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C04EF26-8DAF-A2A7-2BBC-668AE73E2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14" name="Picture 13" descr="A blue oval with a black background&#10;&#10;Description automatically generated">
            <a:extLst>
              <a:ext uri="{FF2B5EF4-FFF2-40B4-BE49-F238E27FC236}">
                <a16:creationId xmlns:a16="http://schemas.microsoft.com/office/drawing/2014/main" id="{F740D7C7-5B4E-8635-C547-F16BB8A6A2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1"/>
            <a:ext cx="900000" cy="5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riding a skateboard&#10;&#10;Description automatically generated">
            <a:extLst>
              <a:ext uri="{FF2B5EF4-FFF2-40B4-BE49-F238E27FC236}">
                <a16:creationId xmlns:a16="http://schemas.microsoft.com/office/drawing/2014/main" id="{1D316899-5E41-8674-8863-8C2F7CD57E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C8160-0813-8A54-FCC2-7582FB23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Why consider a career in tax?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F7B-C502-6939-18A9-067B365D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dirty="0">
                <a:solidFill>
                  <a:schemeClr val="bg1"/>
                </a:solidFill>
              </a:rPr>
              <a:t>A career in tax brings many benefits, including: 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An attractive annual salary in the region of £40,000+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An exciting and fulfilling career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Creativity and challenge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Job security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Professional growth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Variety and reward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solidFill>
                  <a:schemeClr val="bg1"/>
                </a:solidFill>
              </a:rPr>
              <a:t>Global career opportunities</a:t>
            </a: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C5ABA0E-4CF7-D97C-2DA1-C36CC7BBD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96" y="5919702"/>
            <a:ext cx="1206000" cy="548938"/>
          </a:xfrm>
          <a:prstGeom prst="rect">
            <a:avLst/>
          </a:prstGeom>
        </p:spPr>
      </p:pic>
      <p:pic>
        <p:nvPicPr>
          <p:cNvPr id="9" name="Picture 8" descr="A white text in a black background&#10;&#10;Description automatically generated">
            <a:extLst>
              <a:ext uri="{FF2B5EF4-FFF2-40B4-BE49-F238E27FC236}">
                <a16:creationId xmlns:a16="http://schemas.microsoft.com/office/drawing/2014/main" id="{5D0C1632-FFCB-FBB6-1777-4682EC6B16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917232"/>
            <a:ext cx="900000" cy="5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4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sTaxTech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67AC"/>
      </a:accent1>
      <a:accent2>
        <a:srgbClr val="919195"/>
      </a:accent2>
      <a:accent3>
        <a:srgbClr val="00A3B1"/>
      </a:accent3>
      <a:accent4>
        <a:srgbClr val="E66F45"/>
      </a:accent4>
      <a:accent5>
        <a:srgbClr val="79AB41"/>
      </a:accent5>
      <a:accent6>
        <a:srgbClr val="927FBA"/>
      </a:accent6>
      <a:hlink>
        <a:srgbClr val="0067AC"/>
      </a:hlink>
      <a:folHlink>
        <a:srgbClr val="0067A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EF7CE9B6C804384A08B488BA335C8" ma:contentTypeVersion="18" ma:contentTypeDescription="Create a new document." ma:contentTypeScope="" ma:versionID="13e86bb26c4ca851ff204f99087b19c1">
  <xsd:schema xmlns:xsd="http://www.w3.org/2001/XMLSchema" xmlns:xs="http://www.w3.org/2001/XMLSchema" xmlns:p="http://schemas.microsoft.com/office/2006/metadata/properties" xmlns:ns2="73790797-1c04-45f5-86ba-e2c274ff5412" xmlns:ns3="ee03d853-4f92-4b73-9b92-b25c8d798320" xmlns:ns4="8d58213b-690a-4f05-96a7-f9027d42f364" targetNamespace="http://schemas.microsoft.com/office/2006/metadata/properties" ma:root="true" ma:fieldsID="76760c212643c2608dd2f66eaed6aa77" ns2:_="" ns3:_="" ns4:_="">
    <xsd:import namespace="73790797-1c04-45f5-86ba-e2c274ff5412"/>
    <xsd:import namespace="ee03d853-4f92-4b73-9b92-b25c8d798320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90797-1c04-45f5-86ba-e2c274ff54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3d853-4f92-4b73-9b92-b25c8d798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9D197-BAC1-4851-9538-BC5C832F1217}"/>
</file>

<file path=customXml/itemProps2.xml><?xml version="1.0" encoding="utf-8"?>
<ds:datastoreItem xmlns:ds="http://schemas.openxmlformats.org/officeDocument/2006/customXml" ds:itemID="{76980FFC-E9DC-4828-91B0-7A755B3027CB}"/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1471</Words>
  <Application>Microsoft Macintosh PowerPoint</Application>
  <PresentationFormat>Widescreen</PresentationFormat>
  <Paragraphs>180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Calibri</vt:lpstr>
      <vt:lpstr>Office Theme</vt:lpstr>
      <vt:lpstr>PowerPoint Presentation</vt:lpstr>
      <vt:lpstr>Introduction</vt:lpstr>
      <vt:lpstr>Today’s presentation</vt:lpstr>
      <vt:lpstr>What is tax?</vt:lpstr>
      <vt:lpstr>What are the different types of taxes?</vt:lpstr>
      <vt:lpstr>Why do we need tax professionals?</vt:lpstr>
      <vt:lpstr>What do tax professionals do?</vt:lpstr>
      <vt:lpstr>What skills do tax professionals need?</vt:lpstr>
      <vt:lpstr>Why consider a career in tax?</vt:lpstr>
      <vt:lpstr>How much could you earn?</vt:lpstr>
      <vt:lpstr>What organisations and industries could you work in?</vt:lpstr>
      <vt:lpstr>What routes do the ATT provide for a career in tax?</vt:lpstr>
      <vt:lpstr>What routes do the ATT provide for a career in tax?</vt:lpstr>
      <vt:lpstr>What routes do the ATT provide for a career in tax?</vt:lpstr>
      <vt:lpstr>What is the eligibility criteria for studying with the ATT?</vt:lpstr>
      <vt:lpstr>Success stories</vt:lpstr>
      <vt:lpstr>How to get started</vt:lpstr>
      <vt:lpstr>Useful resources</vt:lpstr>
      <vt:lpstr>Ready to take the next step?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Dickinson</dc:creator>
  <cp:lastModifiedBy>Lorna McAteer-Bingham</cp:lastModifiedBy>
  <cp:revision>44</cp:revision>
  <dcterms:created xsi:type="dcterms:W3CDTF">2024-08-01T09:53:52Z</dcterms:created>
  <dcterms:modified xsi:type="dcterms:W3CDTF">2024-08-30T09:59:09Z</dcterms:modified>
</cp:coreProperties>
</file>